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672">
          <p15:clr>
            <a:srgbClr val="A4A3A4"/>
          </p15:clr>
        </p15:guide>
        <p15:guide id="3" pos="5472">
          <p15:clr>
            <a:srgbClr val="A4A3A4"/>
          </p15:clr>
        </p15:guide>
        <p15:guide id="4" pos="1008">
          <p15:clr>
            <a:srgbClr val="A4A3A4"/>
          </p15:clr>
        </p15:guide>
        <p15:guide id="5" pos="115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1" autoAdjust="0"/>
    <p:restoredTop sz="86454" autoAdjust="0"/>
  </p:normalViewPr>
  <p:slideViewPr>
    <p:cSldViewPr>
      <p:cViewPr varScale="1">
        <p:scale>
          <a:sx n="94" d="100"/>
          <a:sy n="94" d="100"/>
        </p:scale>
        <p:origin x="-204" y="-102"/>
      </p:cViewPr>
      <p:guideLst>
        <p:guide orient="horz" pos="2160"/>
        <p:guide pos="672"/>
        <p:guide pos="5472"/>
        <p:guide pos="1008"/>
        <p:guide pos="115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A4180FC-51B3-1A41-87FF-D5BBD0084E51}" type="datetime1">
              <a:rPr lang="nb-NO"/>
              <a:pPr>
                <a:defRPr/>
              </a:pPr>
              <a:t>17.11.2014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3D298F3-64BD-8046-99BC-2FBC0E2DA358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642082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AE85D7D-619E-CC42-8111-E39EE86D3397}" type="datetime1">
              <a:rPr lang="nb-NO"/>
              <a:pPr>
                <a:defRPr/>
              </a:pPr>
              <a:t>17.11.2014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b-NO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noProof="0" smtClean="0"/>
              <a:t>Click to edit Master text styles</a:t>
            </a:r>
          </a:p>
          <a:p>
            <a:pPr lvl="1"/>
            <a:r>
              <a:rPr lang="nb-NO" noProof="0" smtClean="0"/>
              <a:t>Second level</a:t>
            </a:r>
          </a:p>
          <a:p>
            <a:pPr lvl="2"/>
            <a:r>
              <a:rPr lang="nb-NO" noProof="0" smtClean="0"/>
              <a:t>Third level</a:t>
            </a:r>
          </a:p>
          <a:p>
            <a:pPr lvl="3"/>
            <a:r>
              <a:rPr lang="nb-NO" noProof="0" smtClean="0"/>
              <a:t>Fourth level</a:t>
            </a:r>
          </a:p>
          <a:p>
            <a:pPr lvl="4"/>
            <a:r>
              <a:rPr lang="nb-NO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C11B3EB-9E3C-3044-97BE-B76F4706F0D6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1443830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ctrTitle" sz="quarter"/>
          </p:nvPr>
        </p:nvSpPr>
        <p:spPr>
          <a:xfrm>
            <a:off x="1295400" y="1905000"/>
            <a:ext cx="6934200" cy="1143000"/>
          </a:xfrm>
        </p:spPr>
        <p:txBody>
          <a:bodyPr anchor="b"/>
          <a:lstStyle>
            <a:lvl1pPr>
              <a:defRPr sz="2000">
                <a:solidFill>
                  <a:schemeClr val="bg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075" name="Rectangle 102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295400" y="3048000"/>
            <a:ext cx="7315200" cy="1752600"/>
          </a:xfrm>
        </p:spPr>
        <p:txBody>
          <a:bodyPr/>
          <a:lstStyle>
            <a:lvl1pPr marL="0" indent="0">
              <a:buFontTx/>
              <a:buNone/>
              <a:defRPr sz="3000" b="1" i="0" baseline="0">
                <a:latin typeface="Arial"/>
                <a:cs typeface="Arial"/>
              </a:defRPr>
            </a:lvl1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838200"/>
            <a:ext cx="1924050" cy="5257800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838200"/>
            <a:ext cx="5619750" cy="5257800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3771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771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5240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Klikk ikonet for å legge til et bilde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838200"/>
            <a:ext cx="7696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981200"/>
            <a:ext cx="7696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E2E892B-C93E-5A4F-BBDB-57A5C25CA854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5696D72-66AA-EC4E-B12B-C69C1ACCF4C1}" type="datetime1">
              <a:rPr lang="nb-NO"/>
              <a:pPr>
                <a:defRPr/>
              </a:pPr>
              <a:t>17.11.2014</a:t>
            </a:fld>
            <a:endParaRPr lang="nb-NO" dirty="0"/>
          </a:p>
        </p:txBody>
      </p:sp>
      <p:pic>
        <p:nvPicPr>
          <p:cNvPr id="1031" name="Picture 10" descr="UiO_JUS_A_ENG.pn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304800" y="228600"/>
            <a:ext cx="1885950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49" r:id="rId1"/>
    <p:sldLayoutId id="2147484050" r:id="rId2"/>
    <p:sldLayoutId id="2147484051" r:id="rId3"/>
    <p:sldLayoutId id="2147484052" r:id="rId4"/>
    <p:sldLayoutId id="2147484053" r:id="rId5"/>
    <p:sldLayoutId id="2147484054" r:id="rId6"/>
    <p:sldLayoutId id="2147484055" r:id="rId7"/>
    <p:sldLayoutId id="2147484056" r:id="rId8"/>
    <p:sldLayoutId id="2147484057" r:id="rId9"/>
    <p:sldLayoutId id="2147484058" r:id="rId10"/>
    <p:sldLayoutId id="2147484059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ヒラギノ角ゴ Pro W3" charset="-128"/>
          <a:cs typeface="ヒラギノ角ゴ Pro W3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ヒラギノ角ゴ Pro W3" charset="-128"/>
          <a:cs typeface="ヒラギノ角ゴ Pro W3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ヒラギノ角ゴ Pro W3" charset="-128"/>
          <a:cs typeface="ヒラギノ角ゴ Pro W3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ヒラギノ角ゴ Pro W3" charset="-128"/>
          <a:cs typeface="ヒラギノ角ゴ Pro W3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ヒラギノ角ゴ Pro W3" charset="-128"/>
          <a:cs typeface="ヒラギノ角ゴ Pro W3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ヒラギノ角ゴ Pro W3" charset="-128"/>
          <a:cs typeface="ヒラギノ角ゴ Pro W3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ヒラギノ角ゴ Pro W3" charset="-128"/>
          <a:cs typeface="ヒラギノ角ゴ Pro W3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5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 eaLnBrk="1" hangingPunct="1"/>
            <a:r>
              <a:rPr lang="en-GB" noProof="0" dirty="0" smtClean="0"/>
              <a:t>Kåre Lilleholt</a:t>
            </a:r>
            <a:endParaRPr lang="en-GB" noProof="0" dirty="0"/>
          </a:p>
        </p:txBody>
      </p:sp>
      <p:sp>
        <p:nvSpPr>
          <p:cNvPr id="15363" name="Subtitle 6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GB" noProof="0" dirty="0" smtClean="0">
                <a:latin typeface="Arial" charset="0"/>
                <a:ea typeface="Arial" charset="0"/>
                <a:cs typeface="Arial" charset="0"/>
              </a:rPr>
              <a:t>What</a:t>
            </a:r>
            <a:r>
              <a:rPr lang="en-GB" baseline="0" noProof="0" dirty="0" smtClean="0">
                <a:latin typeface="Arial" charset="0"/>
                <a:ea typeface="Arial" charset="0"/>
                <a:cs typeface="Arial" charset="0"/>
              </a:rPr>
              <a:t> to Publish for Whom</a:t>
            </a:r>
            <a:endParaRPr lang="en-GB" noProof="0" dirty="0" smtClean="0">
              <a:latin typeface="Arial" charset="0"/>
              <a:ea typeface="Arial" charset="0"/>
              <a:cs typeface="Arial" charset="0"/>
            </a:endParaRPr>
          </a:p>
          <a:p>
            <a:pPr lvl="1"/>
            <a:r>
              <a:rPr lang="en-GB" noProof="0" dirty="0" err="1" smtClean="0">
                <a:latin typeface="Arial" charset="0"/>
                <a:ea typeface="Arial" charset="0"/>
                <a:cs typeface="Arial" charset="0"/>
              </a:rPr>
              <a:t>Solstrand</a:t>
            </a:r>
            <a:r>
              <a:rPr lang="en-GB" noProof="0" dirty="0" smtClean="0">
                <a:latin typeface="Arial" charset="0"/>
                <a:ea typeface="Arial" charset="0"/>
                <a:cs typeface="Arial" charset="0"/>
              </a:rPr>
              <a:t> 3</a:t>
            </a:r>
            <a:r>
              <a:rPr lang="en-GB" noProof="0" dirty="0" smtClean="0"/>
              <a:t>‒</a:t>
            </a:r>
            <a:r>
              <a:rPr lang="en-GB" noProof="0" dirty="0" smtClean="0">
                <a:latin typeface="Arial" charset="0"/>
                <a:cs typeface="Arial" charset="0"/>
              </a:rPr>
              <a:t>4 November 2014</a:t>
            </a:r>
            <a:endParaRPr lang="en-GB" noProof="0" dirty="0" smtClean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smtClean="0"/>
              <a:t>International or Norwegian?</a:t>
            </a:r>
            <a:endParaRPr lang="en-GB" noProof="0" dirty="0"/>
          </a:p>
        </p:txBody>
      </p:sp>
      <p:sp>
        <p:nvSpPr>
          <p:cNvPr id="7" name="TekstSylinder 6"/>
          <p:cNvSpPr txBox="1"/>
          <p:nvPr/>
        </p:nvSpPr>
        <p:spPr>
          <a:xfrm>
            <a:off x="827584" y="2807217"/>
            <a:ext cx="2880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dirty="0" smtClean="0"/>
              <a:t>International </a:t>
            </a:r>
            <a:r>
              <a:rPr lang="nn-NO" dirty="0" err="1" smtClean="0"/>
              <a:t>law</a:t>
            </a:r>
            <a:endParaRPr lang="nn-NO" dirty="0" smtClean="0"/>
          </a:p>
          <a:p>
            <a:r>
              <a:rPr lang="nn-NO" dirty="0" err="1" smtClean="0"/>
              <a:t>Published</a:t>
            </a:r>
            <a:r>
              <a:rPr lang="nn-NO" dirty="0" smtClean="0"/>
              <a:t> in Norwegian</a:t>
            </a:r>
            <a:endParaRPr lang="nn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899592" y="4449306"/>
            <a:ext cx="2880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dirty="0" smtClean="0"/>
              <a:t>Norwegian </a:t>
            </a:r>
            <a:r>
              <a:rPr lang="nn-NO" dirty="0" err="1" smtClean="0"/>
              <a:t>law</a:t>
            </a:r>
            <a:endParaRPr lang="nn-NO" dirty="0" smtClean="0"/>
          </a:p>
          <a:p>
            <a:r>
              <a:rPr lang="nn-NO" dirty="0" err="1" smtClean="0"/>
              <a:t>Published</a:t>
            </a:r>
            <a:r>
              <a:rPr lang="nn-NO" dirty="0" smtClean="0"/>
              <a:t> in Norwegian</a:t>
            </a:r>
            <a:endParaRPr lang="nn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292080" y="2793122"/>
            <a:ext cx="2880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dirty="0" smtClean="0"/>
              <a:t>International </a:t>
            </a:r>
            <a:r>
              <a:rPr lang="nn-NO" dirty="0" err="1" smtClean="0"/>
              <a:t>law</a:t>
            </a:r>
            <a:endParaRPr lang="nn-NO" dirty="0" smtClean="0"/>
          </a:p>
          <a:p>
            <a:r>
              <a:rPr lang="nn-NO" dirty="0" err="1" smtClean="0"/>
              <a:t>Published</a:t>
            </a:r>
            <a:r>
              <a:rPr lang="nn-NO" dirty="0" smtClean="0"/>
              <a:t> in English</a:t>
            </a:r>
            <a:endParaRPr lang="nn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5364088" y="4449306"/>
            <a:ext cx="2880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dirty="0" smtClean="0"/>
              <a:t>Norwegian </a:t>
            </a:r>
            <a:r>
              <a:rPr lang="nn-NO" dirty="0" err="1" smtClean="0"/>
              <a:t>law</a:t>
            </a:r>
            <a:endParaRPr lang="nn-NO" dirty="0" smtClean="0"/>
          </a:p>
          <a:p>
            <a:r>
              <a:rPr lang="nn-NO" dirty="0" err="1" smtClean="0"/>
              <a:t>Published</a:t>
            </a:r>
            <a:r>
              <a:rPr lang="nn-NO" dirty="0" smtClean="0"/>
              <a:t> in English</a:t>
            </a:r>
            <a:endParaRPr lang="nn-NO" dirty="0"/>
          </a:p>
        </p:txBody>
      </p:sp>
      <p:cxnSp>
        <p:nvCxnSpPr>
          <p:cNvPr id="12" name="Rett linje 11"/>
          <p:cNvCxnSpPr/>
          <p:nvPr/>
        </p:nvCxnSpPr>
        <p:spPr bwMode="auto">
          <a:xfrm>
            <a:off x="611560" y="3933056"/>
            <a:ext cx="7632848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Rett linje 13"/>
          <p:cNvCxnSpPr/>
          <p:nvPr/>
        </p:nvCxnSpPr>
        <p:spPr bwMode="auto">
          <a:xfrm>
            <a:off x="4427984" y="2096852"/>
            <a:ext cx="0" cy="367240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3" name="Bild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66989"/>
            <a:ext cx="1685422" cy="1685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229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smtClean="0"/>
              <a:t>Some clarifications (or simplifications)</a:t>
            </a:r>
            <a:endParaRPr lang="en-GB" noProof="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noProof="0" dirty="0" smtClean="0"/>
              <a:t>International</a:t>
            </a:r>
            <a:r>
              <a:rPr lang="en-GB" baseline="0" noProof="0" dirty="0" smtClean="0"/>
              <a:t> law</a:t>
            </a:r>
          </a:p>
          <a:p>
            <a:pPr lvl="1"/>
            <a:r>
              <a:rPr lang="en-GB" noProof="0" dirty="0" smtClean="0"/>
              <a:t>public international law (including treaties</a:t>
            </a:r>
            <a:r>
              <a:rPr lang="en-GB" baseline="0" noProof="0" dirty="0" smtClean="0"/>
              <a:t>)</a:t>
            </a:r>
          </a:p>
          <a:p>
            <a:pPr lvl="1"/>
            <a:r>
              <a:rPr lang="en-GB" baseline="0" noProof="0" dirty="0" smtClean="0"/>
              <a:t>international sources of national law (EU law, human rights law, private international law)</a:t>
            </a:r>
          </a:p>
          <a:p>
            <a:pPr lvl="1"/>
            <a:r>
              <a:rPr lang="en-GB" baseline="0" noProof="0" dirty="0" smtClean="0"/>
              <a:t>model rules (</a:t>
            </a:r>
            <a:r>
              <a:rPr lang="en-GB" baseline="0" noProof="0" dirty="0" err="1" smtClean="0"/>
              <a:t>Unidroit</a:t>
            </a:r>
            <a:r>
              <a:rPr lang="en-GB" baseline="0" noProof="0" dirty="0" smtClean="0"/>
              <a:t>, </a:t>
            </a:r>
            <a:r>
              <a:rPr lang="en-GB" baseline="0" noProof="0" dirty="0" err="1" smtClean="0"/>
              <a:t>Uncitral</a:t>
            </a:r>
            <a:r>
              <a:rPr lang="en-GB" baseline="0" noProof="0" dirty="0" smtClean="0"/>
              <a:t>)</a:t>
            </a:r>
          </a:p>
          <a:p>
            <a:pPr lvl="1"/>
            <a:r>
              <a:rPr lang="en-GB" dirty="0" smtClean="0"/>
              <a:t>comparative law</a:t>
            </a:r>
            <a:endParaRPr lang="en-GB" baseline="0" noProof="0" dirty="0" smtClean="0"/>
          </a:p>
          <a:p>
            <a:pPr lvl="0"/>
            <a:r>
              <a:rPr lang="en-GB" noProof="0" dirty="0" smtClean="0"/>
              <a:t>International publishing</a:t>
            </a:r>
          </a:p>
          <a:p>
            <a:pPr lvl="1"/>
            <a:r>
              <a:rPr lang="en-GB" noProof="0" dirty="0" smtClean="0"/>
              <a:t>mostly in English but also other languages</a:t>
            </a:r>
            <a:endParaRPr lang="en-GB" dirty="0" smtClean="0"/>
          </a:p>
          <a:p>
            <a:pPr lvl="1"/>
            <a:r>
              <a:rPr lang="en-GB" noProof="0" dirty="0" smtClean="0"/>
              <a:t>publishing for Scandinavian readers should no be regarded as “international”</a:t>
            </a:r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3545" y="3573016"/>
            <a:ext cx="1813255" cy="1402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079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Publishing</a:t>
            </a:r>
            <a:r>
              <a:rPr lang="en-GB" baseline="0" dirty="0" smtClean="0"/>
              <a:t> international law for Norwegians</a:t>
            </a:r>
            <a:endParaRPr lang="en-GB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Textbooks on public international law, EU law, human rights law etc.</a:t>
            </a:r>
          </a:p>
          <a:p>
            <a:r>
              <a:rPr lang="en-GB" dirty="0" smtClean="0"/>
              <a:t>Articles</a:t>
            </a:r>
            <a:r>
              <a:rPr lang="en-GB" baseline="0" dirty="0" smtClean="0"/>
              <a:t> on recent developments in international law</a:t>
            </a:r>
          </a:p>
          <a:p>
            <a:r>
              <a:rPr lang="en-GB" baseline="0" dirty="0" smtClean="0"/>
              <a:t>Articles on </a:t>
            </a:r>
            <a:r>
              <a:rPr lang="en-GB" dirty="0" smtClean="0"/>
              <a:t>influences on</a:t>
            </a:r>
            <a:r>
              <a:rPr lang="en-GB" baseline="0" dirty="0" smtClean="0"/>
              <a:t> national law</a:t>
            </a:r>
          </a:p>
          <a:p>
            <a:r>
              <a:rPr lang="en-GB" baseline="0" dirty="0" smtClean="0"/>
              <a:t>Comparative elements included in writings on national law</a:t>
            </a:r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013" y="4869160"/>
            <a:ext cx="1611173" cy="1855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48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Publishing Norwegian law for non-Norwegian</a:t>
            </a:r>
            <a:r>
              <a:rPr lang="en-GB" baseline="0" dirty="0" smtClean="0"/>
              <a:t> readers</a:t>
            </a:r>
            <a:endParaRPr lang="en-GB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noProof="0" dirty="0" smtClean="0"/>
              <a:t>“How we do it in Scandinavia”</a:t>
            </a:r>
          </a:p>
          <a:p>
            <a:pPr lvl="1"/>
            <a:r>
              <a:rPr lang="en-GB" noProof="0" dirty="0" smtClean="0"/>
              <a:t>typical channel: Scandinavian Studies</a:t>
            </a:r>
            <a:r>
              <a:rPr lang="en-GB" baseline="0" noProof="0" dirty="0" smtClean="0"/>
              <a:t> in Law</a:t>
            </a:r>
          </a:p>
          <a:p>
            <a:r>
              <a:rPr lang="en-GB" baseline="0" noProof="0" dirty="0" smtClean="0"/>
              <a:t>Imparting knowledge to practitioners</a:t>
            </a:r>
          </a:p>
          <a:p>
            <a:r>
              <a:rPr lang="en-GB" baseline="0" noProof="0" dirty="0" smtClean="0"/>
              <a:t>General introductions to Norwegian law</a:t>
            </a:r>
          </a:p>
          <a:p>
            <a:r>
              <a:rPr lang="en-GB" baseline="0" noProof="0" dirty="0" smtClean="0"/>
              <a:t>Contributions to anthologies</a:t>
            </a:r>
          </a:p>
          <a:p>
            <a:r>
              <a:rPr lang="en-GB" baseline="0" noProof="0" dirty="0" smtClean="0"/>
              <a:t>Contributions to comparative studies</a:t>
            </a:r>
          </a:p>
          <a:p>
            <a:pPr lvl="1"/>
            <a:r>
              <a:rPr lang="en-GB" noProof="0" dirty="0" smtClean="0"/>
              <a:t>including</a:t>
            </a:r>
            <a:r>
              <a:rPr lang="en-GB" baseline="0" noProof="0" dirty="0" smtClean="0"/>
              <a:t> case comments etc.</a:t>
            </a:r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4797152"/>
            <a:ext cx="1612900" cy="192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167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Publishing international law for</a:t>
            </a:r>
            <a:r>
              <a:rPr lang="en-GB" baseline="0" dirty="0" smtClean="0"/>
              <a:t> non-Norwegian readers</a:t>
            </a:r>
            <a:endParaRPr lang="en-GB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Taking part in international discussions</a:t>
            </a:r>
          </a:p>
          <a:p>
            <a:pPr lvl="1"/>
            <a:r>
              <a:rPr lang="en-GB" dirty="0" smtClean="0"/>
              <a:t>public international</a:t>
            </a:r>
            <a:r>
              <a:rPr lang="en-GB" baseline="0" dirty="0" smtClean="0"/>
              <a:t> law</a:t>
            </a:r>
          </a:p>
          <a:p>
            <a:pPr lvl="1"/>
            <a:r>
              <a:rPr lang="en-GB" baseline="0" dirty="0" smtClean="0"/>
              <a:t>EU law, including contract law, consumer law</a:t>
            </a:r>
          </a:p>
          <a:p>
            <a:pPr lvl="1"/>
            <a:r>
              <a:rPr lang="en-GB" baseline="0" dirty="0" smtClean="0"/>
              <a:t>private international law</a:t>
            </a:r>
          </a:p>
          <a:p>
            <a:pPr lvl="1"/>
            <a:r>
              <a:rPr lang="en-GB" baseline="0" dirty="0" smtClean="0"/>
              <a:t>comparative law</a:t>
            </a:r>
          </a:p>
          <a:p>
            <a:pPr lvl="1"/>
            <a:r>
              <a:rPr lang="en-GB" baseline="0" dirty="0" smtClean="0"/>
              <a:t>legal theory, legal history, sociology of law</a:t>
            </a:r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4725144"/>
            <a:ext cx="2058154" cy="2047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55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does it take?</a:t>
            </a:r>
            <a:endParaRPr lang="en-GB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Publication</a:t>
            </a:r>
            <a:r>
              <a:rPr lang="en-GB" baseline="0" dirty="0" smtClean="0"/>
              <a:t> channels</a:t>
            </a:r>
          </a:p>
          <a:p>
            <a:pPr lvl="1"/>
            <a:r>
              <a:rPr lang="en-GB" dirty="0" smtClean="0"/>
              <a:t>forget about publication</a:t>
            </a:r>
            <a:r>
              <a:rPr lang="en-GB" baseline="0" dirty="0" smtClean="0"/>
              <a:t> points</a:t>
            </a:r>
          </a:p>
          <a:p>
            <a:pPr lvl="1"/>
            <a:r>
              <a:rPr lang="en-GB" dirty="0" smtClean="0"/>
              <a:t>where is your audience?</a:t>
            </a:r>
          </a:p>
          <a:p>
            <a:pPr lvl="1"/>
            <a:r>
              <a:rPr lang="en-GB" dirty="0" smtClean="0"/>
              <a:t>networks make publication opportunities</a:t>
            </a:r>
          </a:p>
          <a:p>
            <a:pPr lvl="0"/>
            <a:r>
              <a:rPr lang="en-GB" dirty="0" smtClean="0"/>
              <a:t>Language skills</a:t>
            </a:r>
          </a:p>
          <a:p>
            <a:pPr lvl="1"/>
            <a:r>
              <a:rPr lang="en-GB" dirty="0" smtClean="0"/>
              <a:t>everybody needs an editor</a:t>
            </a:r>
          </a:p>
          <a:p>
            <a:pPr lvl="1"/>
            <a:r>
              <a:rPr lang="en-GB" dirty="0" smtClean="0"/>
              <a:t>find</a:t>
            </a:r>
            <a:r>
              <a:rPr lang="en-GB" baseline="0" dirty="0" smtClean="0"/>
              <a:t> somebody you trust</a:t>
            </a:r>
          </a:p>
          <a:p>
            <a:pPr lvl="1"/>
            <a:r>
              <a:rPr lang="en-GB" baseline="0" dirty="0" smtClean="0"/>
              <a:t>who pays?</a:t>
            </a:r>
          </a:p>
          <a:p>
            <a:pPr lvl="0"/>
            <a:r>
              <a:rPr lang="en-GB" dirty="0" smtClean="0"/>
              <a:t>Comparative</a:t>
            </a:r>
            <a:r>
              <a:rPr lang="en-GB" baseline="0" dirty="0" smtClean="0"/>
              <a:t> knowledge?</a:t>
            </a:r>
          </a:p>
          <a:p>
            <a:pPr lvl="1"/>
            <a:r>
              <a:rPr lang="en-GB" dirty="0" smtClean="0"/>
              <a:t>to a certain degree ...</a:t>
            </a:r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1997" y="4293096"/>
            <a:ext cx="2234803" cy="2208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23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publish internationally?</a:t>
            </a:r>
            <a:endParaRPr lang="en-GB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</a:t>
            </a:r>
            <a:r>
              <a:rPr lang="en-GB" baseline="0" dirty="0" smtClean="0"/>
              <a:t> need to participate in discussions which involve also national law</a:t>
            </a:r>
          </a:p>
          <a:p>
            <a:pPr lvl="1"/>
            <a:r>
              <a:rPr lang="en-GB" baseline="0" dirty="0" smtClean="0"/>
              <a:t>“Norge </a:t>
            </a:r>
            <a:r>
              <a:rPr lang="en-GB" baseline="0" dirty="0" err="1" smtClean="0"/>
              <a:t>er</a:t>
            </a:r>
            <a:r>
              <a:rPr lang="en-GB" baseline="0" dirty="0" smtClean="0"/>
              <a:t> et land </a:t>
            </a:r>
            <a:r>
              <a:rPr lang="en-GB" baseline="0" dirty="0" err="1" smtClean="0"/>
              <a:t>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verden</a:t>
            </a:r>
            <a:r>
              <a:rPr lang="en-GB" baseline="0" dirty="0" smtClean="0"/>
              <a:t>” (Lars </a:t>
            </a:r>
            <a:r>
              <a:rPr lang="en-GB" baseline="0" dirty="0" err="1" smtClean="0"/>
              <a:t>Korvald</a:t>
            </a:r>
            <a:r>
              <a:rPr lang="en-GB" baseline="0" dirty="0" smtClean="0"/>
              <a:t>)</a:t>
            </a:r>
          </a:p>
          <a:p>
            <a:r>
              <a:rPr lang="en-GB" baseline="0" dirty="0" smtClean="0"/>
              <a:t>The need to impart knowledge on Norwegian law</a:t>
            </a:r>
          </a:p>
          <a:p>
            <a:r>
              <a:rPr lang="en-GB" baseline="0" dirty="0" smtClean="0"/>
              <a:t>The need to establish a truly internationally oriented research environment</a:t>
            </a:r>
          </a:p>
          <a:p>
            <a:r>
              <a:rPr lang="en-GB" dirty="0" smtClean="0"/>
              <a:t>The need to educate top qualified candidates</a:t>
            </a:r>
          </a:p>
          <a:p>
            <a:r>
              <a:rPr lang="en-GB" dirty="0" smtClean="0"/>
              <a:t>It is fun</a:t>
            </a:r>
            <a:endParaRPr lang="en-GB" dirty="0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062" y="192286"/>
            <a:ext cx="1811426" cy="860450"/>
          </a:xfrm>
          <a:prstGeom prst="rect">
            <a:avLst/>
          </a:prstGeom>
        </p:spPr>
      </p:pic>
      <p:pic>
        <p:nvPicPr>
          <p:cNvPr id="5" name="Bild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5564038"/>
            <a:ext cx="1072115" cy="1063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07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ヒラギノ角ゴ Pro W3"/>
        <a:cs typeface="ヒラギノ角ゴ Pro W3"/>
      </a:majorFont>
      <a:minorFont>
        <a:latin typeface="Arial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  <a:cs typeface="ヒラギノ角ゴ Pro W3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  <a:cs typeface="ヒラギノ角ゴ Pro W3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jus-4-eng</Template>
  <TotalTime>218</TotalTime>
  <Words>312</Words>
  <Application>Microsoft Office PowerPoint</Application>
  <PresentationFormat>Skjermfremvisning (4:3)</PresentationFormat>
  <Paragraphs>59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9" baseType="lpstr">
      <vt:lpstr>Blank Presentation</vt:lpstr>
      <vt:lpstr>Kåre Lilleholt</vt:lpstr>
      <vt:lpstr>International or Norwegian?</vt:lpstr>
      <vt:lpstr>Some clarifications (or simplifications)</vt:lpstr>
      <vt:lpstr>Publishing international law for Norwegians</vt:lpstr>
      <vt:lpstr>Publishing Norwegian law for non-Norwegian readers</vt:lpstr>
      <vt:lpstr>Publishing international law for non-Norwegian readers</vt:lpstr>
      <vt:lpstr>What does it take?</vt:lpstr>
      <vt:lpstr>Why publish internationally?</vt:lpstr>
    </vt:vector>
  </TitlesOfParts>
  <Company>Rayon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Kåre Lilleholt</dc:title>
  <dc:creator>Kåre Lilleholt</dc:creator>
  <cp:lastModifiedBy>Randi Sæbøe</cp:lastModifiedBy>
  <cp:revision>23</cp:revision>
  <dcterms:created xsi:type="dcterms:W3CDTF">2014-10-20T06:29:15Z</dcterms:created>
  <dcterms:modified xsi:type="dcterms:W3CDTF">2014-11-17T13:55:06Z</dcterms:modified>
</cp:coreProperties>
</file>