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1"/>
  </p:notesMasterIdLst>
  <p:handoutMasterIdLst>
    <p:handoutMasterId r:id="rId22"/>
  </p:handoutMasterIdLst>
  <p:sldIdLst>
    <p:sldId id="261" r:id="rId2"/>
    <p:sldId id="265" r:id="rId3"/>
    <p:sldId id="280" r:id="rId4"/>
    <p:sldId id="270" r:id="rId5"/>
    <p:sldId id="285" r:id="rId6"/>
    <p:sldId id="269" r:id="rId7"/>
    <p:sldId id="281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2" r:id="rId16"/>
    <p:sldId id="271" r:id="rId17"/>
    <p:sldId id="272" r:id="rId18"/>
    <p:sldId id="283" r:id="rId19"/>
    <p:sldId id="284" r:id="rId20"/>
  </p:sldIdLst>
  <p:sldSz cx="9144000" cy="6858000" type="screen4x3"/>
  <p:notesSz cx="6858000" cy="9723438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EAEAEA"/>
    <a:srgbClr val="2A216A"/>
    <a:srgbClr val="7C4218"/>
    <a:srgbClr val="DDDDDD"/>
    <a:srgbClr val="FFFFFF"/>
    <a:srgbClr val="9E9632"/>
    <a:srgbClr val="9996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15" autoAdjust="0"/>
    <p:restoredTop sz="94595" autoAdjust="0"/>
  </p:normalViewPr>
  <p:slideViewPr>
    <p:cSldViewPr>
      <p:cViewPr>
        <p:scale>
          <a:sx n="75" d="100"/>
          <a:sy n="75" d="100"/>
        </p:scale>
        <p:origin x="-1224" y="-702"/>
      </p:cViewPr>
      <p:guideLst>
        <p:guide orient="horz" pos="618"/>
        <p:guide orient="horz" pos="3974"/>
        <p:guide pos="657"/>
        <p:guide pos="51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690FB-39A2-405A-ABE3-9194B7B2214B}" type="datetimeFigureOut">
              <a:rPr lang="da-DK" smtClean="0"/>
              <a:t>17-11-2014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236075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9236075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A586F0-3090-4EB3-AFA5-6971D2AC18EA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176961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1909" cy="486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091" y="0"/>
            <a:ext cx="2971909" cy="486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a-DK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8538" y="728663"/>
            <a:ext cx="4860925" cy="3646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182" y="4618633"/>
            <a:ext cx="5029637" cy="4375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237266"/>
            <a:ext cx="2971909" cy="486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091" y="9237266"/>
            <a:ext cx="2971909" cy="486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CF35C93-F35B-4311-8571-6231B529CC29}" type="slidenum">
              <a:rPr lang="da-DK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86138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68237D-3849-486A-8652-667E3664BBE1}" type="slidenum">
              <a:rPr lang="da-DK"/>
              <a:pPr/>
              <a:t>1</a:t>
            </a:fld>
            <a:endParaRPr lang="da-DK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68" descr="JURA_ppt_top_uk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213"/>
            <a:ext cx="9144000" cy="1284287"/>
          </a:xfrm>
          <a:prstGeom prst="rect">
            <a:avLst/>
          </a:prstGeom>
          <a:noFill/>
        </p:spPr>
      </p:pic>
      <p:pic>
        <p:nvPicPr>
          <p:cNvPr id="15" name="Picture 69" descr="top_uk_58_02"/>
          <p:cNvPicPr>
            <a:picLocks noChangeAspect="1" noChangeArrowheads="1"/>
          </p:cNvPicPr>
          <p:nvPr userDrawn="1"/>
        </p:nvPicPr>
        <p:blipFill>
          <a:blip r:embed="rId3"/>
          <a:srcRect r="20320"/>
          <a:stretch>
            <a:fillRect/>
          </a:stretch>
        </p:blipFill>
        <p:spPr bwMode="auto">
          <a:xfrm>
            <a:off x="0" y="0"/>
            <a:ext cx="91440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644" name="Rectangle 60"/>
          <p:cNvSpPr>
            <a:spLocks noGrp="1" noChangeArrowheads="1"/>
          </p:cNvSpPr>
          <p:nvPr>
            <p:ph type="ctrTitle"/>
          </p:nvPr>
        </p:nvSpPr>
        <p:spPr>
          <a:xfrm>
            <a:off x="1044000" y="2059200"/>
            <a:ext cx="6496050" cy="68580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err="1"/>
              <a:t>Klik</a:t>
            </a:r>
            <a:r>
              <a:rPr lang="en-GB" dirty="0"/>
              <a:t> for at </a:t>
            </a:r>
            <a:r>
              <a:rPr lang="en-GB" dirty="0" err="1"/>
              <a:t>redigere</a:t>
            </a:r>
            <a:r>
              <a:rPr lang="en-GB" dirty="0"/>
              <a:t> </a:t>
            </a:r>
            <a:r>
              <a:rPr lang="en-GB" dirty="0" err="1"/>
              <a:t>titeltypografi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masteren</a:t>
            </a:r>
            <a:endParaRPr lang="en-GB" dirty="0"/>
          </a:p>
        </p:txBody>
      </p:sp>
      <p:sp>
        <p:nvSpPr>
          <p:cNvPr id="67645" name="Rectangle 61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044000" y="2930525"/>
            <a:ext cx="6486525" cy="2803525"/>
          </a:xfrm>
        </p:spPr>
        <p:txBody>
          <a:bodyPr/>
          <a:lstStyle>
            <a:lvl1pPr>
              <a:defRPr sz="1400"/>
            </a:lvl1pPr>
          </a:lstStyle>
          <a:p>
            <a:r>
              <a:rPr lang="en-GB"/>
              <a:t>Klik for at redigere undertiteltypografien i </a:t>
            </a:r>
            <a:r>
              <a:rPr lang="en-GB" smtClean="0"/>
              <a:t>masteren</a:t>
            </a:r>
            <a:endParaRPr lang="en-GB"/>
          </a:p>
        </p:txBody>
      </p:sp>
      <p:sp>
        <p:nvSpPr>
          <p:cNvPr id="67647" name="Rectangle 6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67672" name="Text Box 88"/>
          <p:cNvSpPr txBox="1">
            <a:spLocks noChangeArrowheads="1"/>
          </p:cNvSpPr>
          <p:nvPr userDrawn="1"/>
        </p:nvSpPr>
        <p:spPr bwMode="auto">
          <a:xfrm>
            <a:off x="-1404938" y="4722813"/>
            <a:ext cx="1404938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en-GB" sz="1100">
                <a:solidFill>
                  <a:schemeClr val="bg1"/>
                </a:solidFill>
              </a:rPr>
              <a:t>For at ændre ”Enhedens navn” og ”Sted og dato”:</a:t>
            </a:r>
          </a:p>
          <a:p>
            <a:endParaRPr lang="en-GB" sz="1100">
              <a:solidFill>
                <a:schemeClr val="bg1"/>
              </a:solidFill>
            </a:endParaRPr>
          </a:p>
          <a:p>
            <a:r>
              <a:rPr lang="en-GB" sz="1100">
                <a:solidFill>
                  <a:schemeClr val="bg1"/>
                </a:solidFill>
              </a:rPr>
              <a:t>Klik i menulinjen, </a:t>
            </a:r>
          </a:p>
          <a:p>
            <a:r>
              <a:rPr lang="en-GB" sz="1100">
                <a:solidFill>
                  <a:schemeClr val="bg1"/>
                </a:solidFill>
              </a:rPr>
              <a:t>vælg </a:t>
            </a:r>
            <a:r>
              <a:rPr lang="en-GB" sz="1100" smtClean="0">
                <a:solidFill>
                  <a:schemeClr val="bg1"/>
                </a:solidFill>
              </a:rPr>
              <a:t>”Indsæt” </a:t>
            </a:r>
            <a:r>
              <a:rPr lang="en-GB" sz="1100">
                <a:solidFill>
                  <a:schemeClr val="bg1"/>
                </a:solidFill>
              </a:rPr>
              <a:t>&gt; ”Sidehoved / Sidefod”.</a:t>
            </a:r>
          </a:p>
          <a:p>
            <a:r>
              <a:rPr lang="en-GB" sz="1100">
                <a:solidFill>
                  <a:schemeClr val="bg1"/>
                </a:solidFill>
              </a:rPr>
              <a:t>Indføj ”Sted og dato” i feltet for </a:t>
            </a:r>
            <a:r>
              <a:rPr lang="en-GB" sz="1100" smtClean="0">
                <a:solidFill>
                  <a:schemeClr val="bg1"/>
                </a:solidFill>
              </a:rPr>
              <a:t>dato</a:t>
            </a:r>
            <a:r>
              <a:rPr lang="en-GB" sz="1100" baseline="0" smtClean="0">
                <a:solidFill>
                  <a:schemeClr val="bg1"/>
                </a:solidFill>
              </a:rPr>
              <a:t> </a:t>
            </a:r>
            <a:r>
              <a:rPr lang="en-GB" sz="1100" smtClean="0">
                <a:solidFill>
                  <a:schemeClr val="bg1"/>
                </a:solidFill>
              </a:rPr>
              <a:t>og </a:t>
            </a:r>
            <a:r>
              <a:rPr lang="en-GB" sz="1100">
                <a:solidFill>
                  <a:schemeClr val="bg1"/>
                </a:solidFill>
              </a:rPr>
              <a:t>”Enhedens navn” i Sidefod</a:t>
            </a:r>
          </a:p>
        </p:txBody>
      </p:sp>
      <p:sp>
        <p:nvSpPr>
          <p:cNvPr id="67673" name="Line 89"/>
          <p:cNvSpPr>
            <a:spLocks noChangeShapeType="1"/>
          </p:cNvSpPr>
          <p:nvPr userDrawn="1"/>
        </p:nvSpPr>
        <p:spPr bwMode="auto">
          <a:xfrm>
            <a:off x="-1404938" y="46767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DE860683-ABD5-4FDA-9081-7028960C251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Box 17"/>
          <p:cNvSpPr txBox="1"/>
          <p:nvPr userDrawn="1"/>
        </p:nvSpPr>
        <p:spPr>
          <a:xfrm>
            <a:off x="-1357354" y="2045277"/>
            <a:ext cx="1296988" cy="186204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r>
              <a:rPr lang="en-GB" sz="1100" smtClean="0">
                <a:solidFill>
                  <a:schemeClr val="bg1"/>
                </a:solidFill>
                <a:cs typeface="Arial" charset="0"/>
              </a:rPr>
              <a:t>Overskrift her</a:t>
            </a:r>
          </a:p>
          <a:p>
            <a:endParaRPr lang="en-GB" sz="1100" smtClean="0">
              <a:solidFill>
                <a:schemeClr val="bg1"/>
              </a:solidFill>
              <a:cs typeface="Arial" charset="0"/>
            </a:endParaRPr>
          </a:p>
          <a:p>
            <a:endParaRPr lang="en-GB" sz="1100" smtClean="0">
              <a:solidFill>
                <a:schemeClr val="bg1"/>
              </a:solidFill>
              <a:cs typeface="Arial" charset="0"/>
            </a:endParaRPr>
          </a:p>
          <a:p>
            <a:endParaRPr lang="en-GB" sz="1100" smtClean="0">
              <a:solidFill>
                <a:schemeClr val="bg1"/>
              </a:solidFill>
              <a:cs typeface="Arial" charset="0"/>
            </a:endParaRPr>
          </a:p>
          <a:p>
            <a:endParaRPr lang="en-GB" sz="1100" smtClean="0">
              <a:solidFill>
                <a:schemeClr val="bg1"/>
              </a:solidFill>
              <a:cs typeface="Arial" charset="0"/>
            </a:endParaRPr>
          </a:p>
          <a:p>
            <a:r>
              <a:rPr lang="en-GB" sz="1100" smtClean="0">
                <a:solidFill>
                  <a:schemeClr val="bg1"/>
                </a:solidFill>
              </a:rPr>
              <a:t>Navn på oplægsholder</a:t>
            </a:r>
          </a:p>
          <a:p>
            <a:endParaRPr lang="en-GB" sz="1100" smtClean="0">
              <a:solidFill>
                <a:schemeClr val="bg1"/>
              </a:solidFill>
            </a:endParaRPr>
          </a:p>
          <a:p>
            <a:r>
              <a:rPr lang="en-GB" sz="1100" smtClean="0">
                <a:solidFill>
                  <a:schemeClr val="bg1"/>
                </a:solidFill>
              </a:rPr>
              <a:t>Navn på KU-enhed</a:t>
            </a:r>
          </a:p>
          <a:p>
            <a:endParaRPr lang="en-GB" sz="11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1" name="Line 36"/>
          <p:cNvSpPr>
            <a:spLocks noChangeShapeType="1"/>
          </p:cNvSpPr>
          <p:nvPr userDrawn="1"/>
        </p:nvSpPr>
        <p:spPr bwMode="auto">
          <a:xfrm>
            <a:off x="-1357354" y="1983364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9" name="Line 25"/>
          <p:cNvSpPr>
            <a:spLocks noChangeShapeType="1"/>
          </p:cNvSpPr>
          <p:nvPr userDrawn="1"/>
        </p:nvSpPr>
        <p:spPr bwMode="auto">
          <a:xfrm flipH="1">
            <a:off x="0" y="1173163"/>
            <a:ext cx="8615363" cy="0"/>
          </a:xfrm>
          <a:prstGeom prst="line">
            <a:avLst/>
          </a:prstGeom>
          <a:noFill/>
          <a:ln w="9525">
            <a:solidFill>
              <a:srgbClr val="9E963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5"/>
          <p:cNvSpPr>
            <a:spLocks noChangeShapeType="1"/>
          </p:cNvSpPr>
          <p:nvPr userDrawn="1"/>
        </p:nvSpPr>
        <p:spPr bwMode="auto">
          <a:xfrm flipH="1">
            <a:off x="8726488" y="1173163"/>
            <a:ext cx="431800" cy="0"/>
          </a:xfrm>
          <a:prstGeom prst="line">
            <a:avLst/>
          </a:prstGeom>
          <a:noFill/>
          <a:ln w="9525">
            <a:solidFill>
              <a:srgbClr val="9E963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Enhedens navn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060329E2-06BC-4934-8DAE-F6038627680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4" descr="fke3b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1404938" y="2708275"/>
            <a:ext cx="4667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7"/>
          <p:cNvSpPr txBox="1"/>
          <p:nvPr userDrawn="1"/>
        </p:nvSpPr>
        <p:spPr>
          <a:xfrm>
            <a:off x="-1404938" y="1474788"/>
            <a:ext cx="1296988" cy="235585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r>
              <a:rPr lang="en-GB" sz="1100">
                <a:solidFill>
                  <a:schemeClr val="bg1"/>
                </a:solidFill>
                <a:cs typeface="Arial" charset="0"/>
              </a:rPr>
              <a:t>Tekst starter uden punktopstilling</a:t>
            </a:r>
            <a:br>
              <a:rPr lang="en-GB" sz="1100">
                <a:solidFill>
                  <a:schemeClr val="bg1"/>
                </a:solidFill>
                <a:cs typeface="Arial" charset="0"/>
              </a:rPr>
            </a:br>
            <a:endParaRPr lang="en-GB" sz="1100">
              <a:solidFill>
                <a:schemeClr val="bg1"/>
              </a:solidFill>
              <a:cs typeface="Arial" charset="0"/>
            </a:endParaRPr>
          </a:p>
          <a:p>
            <a:r>
              <a:rPr lang="en-GB" sz="1100">
                <a:solidFill>
                  <a:schemeClr val="bg1"/>
                </a:solidFill>
                <a:cs typeface="Arial" charset="0"/>
              </a:rPr>
              <a:t>For at få punkt-opstilling på teksten, brug forøg indrykning</a:t>
            </a:r>
          </a:p>
          <a:p>
            <a:endParaRPr lang="en-GB" sz="1100">
              <a:solidFill>
                <a:schemeClr val="bg1"/>
              </a:solidFill>
              <a:cs typeface="Arial" charset="0"/>
            </a:endParaRPr>
          </a:p>
          <a:p>
            <a:endParaRPr lang="en-GB" sz="1100">
              <a:solidFill>
                <a:schemeClr val="bg1"/>
              </a:solidFill>
              <a:cs typeface="Arial" charset="0"/>
            </a:endParaRPr>
          </a:p>
          <a:p>
            <a:r>
              <a:rPr lang="en-GB" sz="1100">
                <a:solidFill>
                  <a:schemeClr val="bg1"/>
                </a:solidFill>
                <a:cs typeface="Arial" charset="0"/>
              </a:rPr>
              <a:t>For at få venstre-stillet tekst uden punktopstilling, brug formindsk indrykning</a:t>
            </a:r>
          </a:p>
        </p:txBody>
      </p:sp>
      <p:sp>
        <p:nvSpPr>
          <p:cNvPr id="9" name="Line 36"/>
          <p:cNvSpPr>
            <a:spLocks noChangeShapeType="1"/>
          </p:cNvSpPr>
          <p:nvPr userDrawn="1"/>
        </p:nvSpPr>
        <p:spPr bwMode="auto">
          <a:xfrm>
            <a:off x="-1404938" y="14128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0" name="Text Box 37"/>
          <p:cNvSpPr txBox="1">
            <a:spLocks noChangeArrowheads="1"/>
          </p:cNvSpPr>
          <p:nvPr userDrawn="1"/>
        </p:nvSpPr>
        <p:spPr bwMode="auto">
          <a:xfrm>
            <a:off x="-1404938" y="827088"/>
            <a:ext cx="12969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en-GB" sz="1100">
                <a:solidFill>
                  <a:schemeClr val="bg1"/>
                </a:solidFill>
              </a:rPr>
              <a:t>Overskrift her</a:t>
            </a:r>
          </a:p>
        </p:txBody>
      </p:sp>
      <p:sp>
        <p:nvSpPr>
          <p:cNvPr id="11" name="Line 38"/>
          <p:cNvSpPr>
            <a:spLocks noChangeShapeType="1"/>
          </p:cNvSpPr>
          <p:nvPr userDrawn="1"/>
        </p:nvSpPr>
        <p:spPr bwMode="auto">
          <a:xfrm>
            <a:off x="-1404938" y="7651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pic>
        <p:nvPicPr>
          <p:cNvPr id="12" name="Picture 39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-1404938" y="3875088"/>
            <a:ext cx="5048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Line 40"/>
          <p:cNvSpPr>
            <a:spLocks noChangeShapeType="1"/>
          </p:cNvSpPr>
          <p:nvPr userDrawn="1"/>
        </p:nvSpPr>
        <p:spPr bwMode="auto">
          <a:xfrm flipV="1">
            <a:off x="-1270000" y="4164013"/>
            <a:ext cx="0" cy="2159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4" name="Line 41"/>
          <p:cNvSpPr>
            <a:spLocks noChangeShapeType="1"/>
          </p:cNvSpPr>
          <p:nvPr userDrawn="1"/>
        </p:nvSpPr>
        <p:spPr bwMode="auto">
          <a:xfrm>
            <a:off x="-1116013" y="3875088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5" name="Line 42"/>
          <p:cNvSpPr>
            <a:spLocks noChangeShapeType="1"/>
          </p:cNvSpPr>
          <p:nvPr userDrawn="1"/>
        </p:nvSpPr>
        <p:spPr bwMode="auto">
          <a:xfrm flipH="1">
            <a:off x="-1116013" y="3875088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6" name="Line 43"/>
          <p:cNvSpPr>
            <a:spLocks noChangeShapeType="1"/>
          </p:cNvSpPr>
          <p:nvPr userDrawn="1"/>
        </p:nvSpPr>
        <p:spPr bwMode="auto">
          <a:xfrm>
            <a:off x="-1404938" y="2679700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7" name="Line 44"/>
          <p:cNvSpPr>
            <a:spLocks noChangeShapeType="1"/>
          </p:cNvSpPr>
          <p:nvPr userDrawn="1"/>
        </p:nvSpPr>
        <p:spPr bwMode="auto">
          <a:xfrm flipH="1">
            <a:off x="-1404938" y="2679700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8" name="Line 45"/>
          <p:cNvSpPr>
            <a:spLocks noChangeShapeType="1"/>
          </p:cNvSpPr>
          <p:nvPr userDrawn="1"/>
        </p:nvSpPr>
        <p:spPr bwMode="auto">
          <a:xfrm flipH="1">
            <a:off x="-900113" y="2800350"/>
            <a:ext cx="2159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" name="Line 47"/>
          <p:cNvSpPr>
            <a:spLocks noChangeShapeType="1"/>
          </p:cNvSpPr>
          <p:nvPr userDrawn="1"/>
        </p:nvSpPr>
        <p:spPr bwMode="auto">
          <a:xfrm>
            <a:off x="-1404938" y="46767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1" name="Text Box 48"/>
          <p:cNvSpPr txBox="1">
            <a:spLocks noChangeArrowheads="1"/>
          </p:cNvSpPr>
          <p:nvPr userDrawn="1"/>
        </p:nvSpPr>
        <p:spPr bwMode="auto">
          <a:xfrm>
            <a:off x="-1404938" y="4722813"/>
            <a:ext cx="1404938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da-DK" sz="1100">
                <a:solidFill>
                  <a:schemeClr val="bg1"/>
                </a:solidFill>
              </a:rPr>
              <a:t>For at ændre ”Enhedens navn” og ”Sted og dato”:</a:t>
            </a:r>
          </a:p>
          <a:p>
            <a:endParaRPr lang="da-DK" sz="1100">
              <a:solidFill>
                <a:schemeClr val="bg1"/>
              </a:solidFill>
            </a:endParaRPr>
          </a:p>
          <a:p>
            <a:r>
              <a:rPr lang="da-DK" sz="1100">
                <a:solidFill>
                  <a:schemeClr val="bg1"/>
                </a:solidFill>
              </a:rPr>
              <a:t>Klik i menulinjen, </a:t>
            </a:r>
          </a:p>
          <a:p>
            <a:r>
              <a:rPr lang="da-DK" sz="1100">
                <a:solidFill>
                  <a:schemeClr val="bg1"/>
                </a:solidFill>
              </a:rPr>
              <a:t>vælg </a:t>
            </a:r>
            <a:r>
              <a:rPr lang="da-DK" sz="1100" smtClean="0">
                <a:solidFill>
                  <a:schemeClr val="bg1"/>
                </a:solidFill>
              </a:rPr>
              <a:t>”Indsæt” </a:t>
            </a:r>
            <a:r>
              <a:rPr lang="da-DK" sz="1100">
                <a:solidFill>
                  <a:schemeClr val="bg1"/>
                </a:solidFill>
              </a:rPr>
              <a:t>&gt; ”Sidehoved / Sidefod”.</a:t>
            </a:r>
          </a:p>
          <a:p>
            <a:r>
              <a:rPr lang="da-DK" sz="1100">
                <a:solidFill>
                  <a:schemeClr val="bg1"/>
                </a:solidFill>
              </a:rPr>
              <a:t>Indføj ”Sted og dato” i feltet for </a:t>
            </a:r>
            <a:r>
              <a:rPr lang="da-DK" sz="1100" smtClean="0">
                <a:solidFill>
                  <a:schemeClr val="bg1"/>
                </a:solidFill>
              </a:rPr>
              <a:t>dato </a:t>
            </a:r>
            <a:r>
              <a:rPr lang="da-DK" sz="1100">
                <a:solidFill>
                  <a:schemeClr val="bg1"/>
                </a:solidFill>
              </a:rPr>
              <a:t>og ”Enhedens navn” i Sidefod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1374775"/>
            <a:ext cx="6577012" cy="191134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DE860683-ABD5-4FDA-9081-7028960C251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4" descr="fke3b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1404938" y="2708275"/>
            <a:ext cx="4667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7"/>
          <p:cNvSpPr txBox="1"/>
          <p:nvPr userDrawn="1"/>
        </p:nvSpPr>
        <p:spPr>
          <a:xfrm>
            <a:off x="-1404938" y="1474788"/>
            <a:ext cx="1296988" cy="235585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r>
              <a:rPr lang="en-GB" sz="1100">
                <a:solidFill>
                  <a:schemeClr val="bg1"/>
                </a:solidFill>
                <a:cs typeface="Arial" charset="0"/>
              </a:rPr>
              <a:t>Tekst starter uden punktopstilling</a:t>
            </a:r>
            <a:br>
              <a:rPr lang="en-GB" sz="1100">
                <a:solidFill>
                  <a:schemeClr val="bg1"/>
                </a:solidFill>
                <a:cs typeface="Arial" charset="0"/>
              </a:rPr>
            </a:br>
            <a:endParaRPr lang="en-GB" sz="1100">
              <a:solidFill>
                <a:schemeClr val="bg1"/>
              </a:solidFill>
              <a:cs typeface="Arial" charset="0"/>
            </a:endParaRPr>
          </a:p>
          <a:p>
            <a:r>
              <a:rPr lang="en-GB" sz="1100">
                <a:solidFill>
                  <a:schemeClr val="bg1"/>
                </a:solidFill>
                <a:cs typeface="Arial" charset="0"/>
              </a:rPr>
              <a:t>For at få punkt-opstilling på teksten, brug forøg indrykning</a:t>
            </a:r>
          </a:p>
          <a:p>
            <a:endParaRPr lang="en-GB" sz="1100">
              <a:solidFill>
                <a:schemeClr val="bg1"/>
              </a:solidFill>
              <a:cs typeface="Arial" charset="0"/>
            </a:endParaRPr>
          </a:p>
          <a:p>
            <a:endParaRPr lang="en-GB" sz="1100">
              <a:solidFill>
                <a:schemeClr val="bg1"/>
              </a:solidFill>
              <a:cs typeface="Arial" charset="0"/>
            </a:endParaRPr>
          </a:p>
          <a:p>
            <a:r>
              <a:rPr lang="en-GB" sz="1100">
                <a:solidFill>
                  <a:schemeClr val="bg1"/>
                </a:solidFill>
                <a:cs typeface="Arial" charset="0"/>
              </a:rPr>
              <a:t>For at få venstre-stillet tekst uden punktopstilling, brug formindsk indrykning</a:t>
            </a:r>
          </a:p>
        </p:txBody>
      </p:sp>
      <p:sp>
        <p:nvSpPr>
          <p:cNvPr id="9" name="Line 44"/>
          <p:cNvSpPr>
            <a:spLocks noChangeShapeType="1"/>
          </p:cNvSpPr>
          <p:nvPr userDrawn="1"/>
        </p:nvSpPr>
        <p:spPr bwMode="auto">
          <a:xfrm>
            <a:off x="-1404938" y="14128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0" name="Text Box 45"/>
          <p:cNvSpPr txBox="1">
            <a:spLocks noChangeArrowheads="1"/>
          </p:cNvSpPr>
          <p:nvPr userDrawn="1"/>
        </p:nvSpPr>
        <p:spPr bwMode="auto">
          <a:xfrm>
            <a:off x="-1404938" y="827088"/>
            <a:ext cx="12969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en-GB" sz="1100">
                <a:solidFill>
                  <a:schemeClr val="bg1"/>
                </a:solidFill>
              </a:rPr>
              <a:t>Overskrift her</a:t>
            </a:r>
          </a:p>
        </p:txBody>
      </p:sp>
      <p:sp>
        <p:nvSpPr>
          <p:cNvPr id="11" name="Line 46"/>
          <p:cNvSpPr>
            <a:spLocks noChangeShapeType="1"/>
          </p:cNvSpPr>
          <p:nvPr userDrawn="1"/>
        </p:nvSpPr>
        <p:spPr bwMode="auto">
          <a:xfrm>
            <a:off x="-1404938" y="7651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pic>
        <p:nvPicPr>
          <p:cNvPr id="12" name="Picture 47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-1404938" y="3875088"/>
            <a:ext cx="5048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Line 48"/>
          <p:cNvSpPr>
            <a:spLocks noChangeShapeType="1"/>
          </p:cNvSpPr>
          <p:nvPr userDrawn="1"/>
        </p:nvSpPr>
        <p:spPr bwMode="auto">
          <a:xfrm flipV="1">
            <a:off x="-1270000" y="4164013"/>
            <a:ext cx="0" cy="2159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4" name="Line 49"/>
          <p:cNvSpPr>
            <a:spLocks noChangeShapeType="1"/>
          </p:cNvSpPr>
          <p:nvPr userDrawn="1"/>
        </p:nvSpPr>
        <p:spPr bwMode="auto">
          <a:xfrm>
            <a:off x="-1116013" y="3875088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5" name="Line 50"/>
          <p:cNvSpPr>
            <a:spLocks noChangeShapeType="1"/>
          </p:cNvSpPr>
          <p:nvPr userDrawn="1"/>
        </p:nvSpPr>
        <p:spPr bwMode="auto">
          <a:xfrm flipH="1">
            <a:off x="-1116013" y="3875088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6" name="Line 51"/>
          <p:cNvSpPr>
            <a:spLocks noChangeShapeType="1"/>
          </p:cNvSpPr>
          <p:nvPr userDrawn="1"/>
        </p:nvSpPr>
        <p:spPr bwMode="auto">
          <a:xfrm>
            <a:off x="-1404938" y="2679700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7" name="Line 52"/>
          <p:cNvSpPr>
            <a:spLocks noChangeShapeType="1"/>
          </p:cNvSpPr>
          <p:nvPr userDrawn="1"/>
        </p:nvSpPr>
        <p:spPr bwMode="auto">
          <a:xfrm flipH="1">
            <a:off x="-1404938" y="2679700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8" name="Line 53"/>
          <p:cNvSpPr>
            <a:spLocks noChangeShapeType="1"/>
          </p:cNvSpPr>
          <p:nvPr userDrawn="1"/>
        </p:nvSpPr>
        <p:spPr bwMode="auto">
          <a:xfrm flipH="1">
            <a:off x="-900113" y="2800350"/>
            <a:ext cx="2159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" name="Line 55"/>
          <p:cNvSpPr>
            <a:spLocks noChangeShapeType="1"/>
          </p:cNvSpPr>
          <p:nvPr userDrawn="1"/>
        </p:nvSpPr>
        <p:spPr bwMode="auto">
          <a:xfrm>
            <a:off x="-1404938" y="46767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3"/>
          </p:nvPr>
        </p:nvSpPr>
        <p:spPr>
          <a:xfrm>
            <a:off x="1044000" y="3358800"/>
            <a:ext cx="3744000" cy="2487600"/>
          </a:xfrm>
        </p:spPr>
        <p:txBody>
          <a:bodyPr/>
          <a:lstStyle/>
          <a:p>
            <a:endParaRPr lang="en-GB"/>
          </a:p>
        </p:txBody>
      </p:sp>
      <p:sp>
        <p:nvSpPr>
          <p:cNvPr id="23" name="Text Box 48"/>
          <p:cNvSpPr txBox="1">
            <a:spLocks noChangeArrowheads="1"/>
          </p:cNvSpPr>
          <p:nvPr userDrawn="1"/>
        </p:nvSpPr>
        <p:spPr bwMode="auto">
          <a:xfrm>
            <a:off x="-1404938" y="4722813"/>
            <a:ext cx="1404938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da-DK" sz="1100">
                <a:solidFill>
                  <a:schemeClr val="bg1"/>
                </a:solidFill>
              </a:rPr>
              <a:t>For at ændre ”Enhedens navn” og ”Sted og dato”:</a:t>
            </a:r>
          </a:p>
          <a:p>
            <a:endParaRPr lang="da-DK" sz="1100">
              <a:solidFill>
                <a:schemeClr val="bg1"/>
              </a:solidFill>
            </a:endParaRPr>
          </a:p>
          <a:p>
            <a:r>
              <a:rPr lang="da-DK" sz="1100">
                <a:solidFill>
                  <a:schemeClr val="bg1"/>
                </a:solidFill>
              </a:rPr>
              <a:t>Klik i menulinjen, </a:t>
            </a:r>
          </a:p>
          <a:p>
            <a:r>
              <a:rPr lang="da-DK" sz="1100">
                <a:solidFill>
                  <a:schemeClr val="bg1"/>
                </a:solidFill>
              </a:rPr>
              <a:t>vælg </a:t>
            </a:r>
            <a:r>
              <a:rPr lang="da-DK" sz="1100" smtClean="0">
                <a:solidFill>
                  <a:schemeClr val="bg1"/>
                </a:solidFill>
              </a:rPr>
              <a:t>”Indsæt” </a:t>
            </a:r>
            <a:r>
              <a:rPr lang="da-DK" sz="1100">
                <a:solidFill>
                  <a:schemeClr val="bg1"/>
                </a:solidFill>
              </a:rPr>
              <a:t>&gt; ”Sidehoved / Sidefod”.</a:t>
            </a:r>
          </a:p>
          <a:p>
            <a:r>
              <a:rPr lang="da-DK" sz="1100">
                <a:solidFill>
                  <a:schemeClr val="bg1"/>
                </a:solidFill>
              </a:rPr>
              <a:t>Indføj ”Sted og dato” i feltet for </a:t>
            </a:r>
            <a:r>
              <a:rPr lang="da-DK" sz="1100" smtClean="0">
                <a:solidFill>
                  <a:schemeClr val="bg1"/>
                </a:solidFill>
              </a:rPr>
              <a:t>dato </a:t>
            </a:r>
            <a:r>
              <a:rPr lang="da-DK" sz="1100">
                <a:solidFill>
                  <a:schemeClr val="bg1"/>
                </a:solidFill>
              </a:rPr>
              <a:t>og ”Enhedens navn” i Sidefod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2988" y="1374774"/>
            <a:ext cx="3211512" cy="44820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06900" y="1374774"/>
            <a:ext cx="3213100" cy="44820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DE860683-ABD5-4FDA-9081-7028960C251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14" descr="fke3b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1404938" y="2708275"/>
            <a:ext cx="4667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17"/>
          <p:cNvSpPr txBox="1"/>
          <p:nvPr userDrawn="1"/>
        </p:nvSpPr>
        <p:spPr>
          <a:xfrm>
            <a:off x="-1404938" y="1474788"/>
            <a:ext cx="1296988" cy="235585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r>
              <a:rPr lang="en-GB" sz="1100">
                <a:solidFill>
                  <a:schemeClr val="bg1"/>
                </a:solidFill>
                <a:cs typeface="Arial" charset="0"/>
              </a:rPr>
              <a:t>Tekst starter uden punktopstilling</a:t>
            </a:r>
            <a:br>
              <a:rPr lang="en-GB" sz="1100">
                <a:solidFill>
                  <a:schemeClr val="bg1"/>
                </a:solidFill>
                <a:cs typeface="Arial" charset="0"/>
              </a:rPr>
            </a:br>
            <a:endParaRPr lang="en-GB" sz="1100">
              <a:solidFill>
                <a:schemeClr val="bg1"/>
              </a:solidFill>
              <a:cs typeface="Arial" charset="0"/>
            </a:endParaRPr>
          </a:p>
          <a:p>
            <a:r>
              <a:rPr lang="en-GB" sz="1100">
                <a:solidFill>
                  <a:schemeClr val="bg1"/>
                </a:solidFill>
                <a:cs typeface="Arial" charset="0"/>
              </a:rPr>
              <a:t>For at få punkt-opstilling på teksten, brug forøg indrykning</a:t>
            </a:r>
          </a:p>
          <a:p>
            <a:endParaRPr lang="en-GB" sz="1100">
              <a:solidFill>
                <a:schemeClr val="bg1"/>
              </a:solidFill>
              <a:cs typeface="Arial" charset="0"/>
            </a:endParaRPr>
          </a:p>
          <a:p>
            <a:endParaRPr lang="en-GB" sz="1100">
              <a:solidFill>
                <a:schemeClr val="bg1"/>
              </a:solidFill>
              <a:cs typeface="Arial" charset="0"/>
            </a:endParaRPr>
          </a:p>
          <a:p>
            <a:r>
              <a:rPr lang="en-GB" sz="1100">
                <a:solidFill>
                  <a:schemeClr val="bg1"/>
                </a:solidFill>
                <a:cs typeface="Arial" charset="0"/>
              </a:rPr>
              <a:t>For at få venstre-stillet tekst uden punktopstilling, brug formindsk indrykning</a:t>
            </a:r>
          </a:p>
        </p:txBody>
      </p:sp>
      <p:sp>
        <p:nvSpPr>
          <p:cNvPr id="10" name="Line 44"/>
          <p:cNvSpPr>
            <a:spLocks noChangeShapeType="1"/>
          </p:cNvSpPr>
          <p:nvPr userDrawn="1"/>
        </p:nvSpPr>
        <p:spPr bwMode="auto">
          <a:xfrm>
            <a:off x="-1404938" y="14128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1" name="Text Box 45"/>
          <p:cNvSpPr txBox="1">
            <a:spLocks noChangeArrowheads="1"/>
          </p:cNvSpPr>
          <p:nvPr userDrawn="1"/>
        </p:nvSpPr>
        <p:spPr bwMode="auto">
          <a:xfrm>
            <a:off x="-1404938" y="827088"/>
            <a:ext cx="12969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en-GB" sz="1100">
                <a:solidFill>
                  <a:schemeClr val="bg1"/>
                </a:solidFill>
              </a:rPr>
              <a:t>Overskrift her</a:t>
            </a:r>
          </a:p>
        </p:txBody>
      </p:sp>
      <p:sp>
        <p:nvSpPr>
          <p:cNvPr id="12" name="Line 46"/>
          <p:cNvSpPr>
            <a:spLocks noChangeShapeType="1"/>
          </p:cNvSpPr>
          <p:nvPr userDrawn="1"/>
        </p:nvSpPr>
        <p:spPr bwMode="auto">
          <a:xfrm>
            <a:off x="-1404938" y="7651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pic>
        <p:nvPicPr>
          <p:cNvPr id="13" name="Picture 47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-1404938" y="3875088"/>
            <a:ext cx="5048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Line 48"/>
          <p:cNvSpPr>
            <a:spLocks noChangeShapeType="1"/>
          </p:cNvSpPr>
          <p:nvPr userDrawn="1"/>
        </p:nvSpPr>
        <p:spPr bwMode="auto">
          <a:xfrm flipV="1">
            <a:off x="-1270000" y="4164013"/>
            <a:ext cx="0" cy="2159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5" name="Line 49"/>
          <p:cNvSpPr>
            <a:spLocks noChangeShapeType="1"/>
          </p:cNvSpPr>
          <p:nvPr userDrawn="1"/>
        </p:nvSpPr>
        <p:spPr bwMode="auto">
          <a:xfrm>
            <a:off x="-1116013" y="3875088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6" name="Line 50"/>
          <p:cNvSpPr>
            <a:spLocks noChangeShapeType="1"/>
          </p:cNvSpPr>
          <p:nvPr userDrawn="1"/>
        </p:nvSpPr>
        <p:spPr bwMode="auto">
          <a:xfrm flipH="1">
            <a:off x="-1116013" y="3875088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7" name="Line 51"/>
          <p:cNvSpPr>
            <a:spLocks noChangeShapeType="1"/>
          </p:cNvSpPr>
          <p:nvPr userDrawn="1"/>
        </p:nvSpPr>
        <p:spPr bwMode="auto">
          <a:xfrm>
            <a:off x="-1404938" y="2679700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8" name="Line 52"/>
          <p:cNvSpPr>
            <a:spLocks noChangeShapeType="1"/>
          </p:cNvSpPr>
          <p:nvPr userDrawn="1"/>
        </p:nvSpPr>
        <p:spPr bwMode="auto">
          <a:xfrm flipH="1">
            <a:off x="-1404938" y="2679700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9" name="Line 53"/>
          <p:cNvSpPr>
            <a:spLocks noChangeShapeType="1"/>
          </p:cNvSpPr>
          <p:nvPr userDrawn="1"/>
        </p:nvSpPr>
        <p:spPr bwMode="auto">
          <a:xfrm flipH="1">
            <a:off x="-900113" y="2800350"/>
            <a:ext cx="2159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1" name="Line 55"/>
          <p:cNvSpPr>
            <a:spLocks noChangeShapeType="1"/>
          </p:cNvSpPr>
          <p:nvPr userDrawn="1"/>
        </p:nvSpPr>
        <p:spPr bwMode="auto">
          <a:xfrm>
            <a:off x="-1404938" y="46767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2" name="Text Box 48"/>
          <p:cNvSpPr txBox="1">
            <a:spLocks noChangeArrowheads="1"/>
          </p:cNvSpPr>
          <p:nvPr userDrawn="1"/>
        </p:nvSpPr>
        <p:spPr bwMode="auto">
          <a:xfrm>
            <a:off x="-1404938" y="4722813"/>
            <a:ext cx="1404938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da-DK" sz="1100">
                <a:solidFill>
                  <a:schemeClr val="bg1"/>
                </a:solidFill>
              </a:rPr>
              <a:t>For at ændre ”Enhedens navn” og ”Sted og dato”:</a:t>
            </a:r>
          </a:p>
          <a:p>
            <a:endParaRPr lang="da-DK" sz="1100">
              <a:solidFill>
                <a:schemeClr val="bg1"/>
              </a:solidFill>
            </a:endParaRPr>
          </a:p>
          <a:p>
            <a:r>
              <a:rPr lang="da-DK" sz="1100">
                <a:solidFill>
                  <a:schemeClr val="bg1"/>
                </a:solidFill>
              </a:rPr>
              <a:t>Klik i menulinjen, </a:t>
            </a:r>
          </a:p>
          <a:p>
            <a:r>
              <a:rPr lang="da-DK" sz="1100">
                <a:solidFill>
                  <a:schemeClr val="bg1"/>
                </a:solidFill>
              </a:rPr>
              <a:t>vælg </a:t>
            </a:r>
            <a:r>
              <a:rPr lang="da-DK" sz="1100" smtClean="0">
                <a:solidFill>
                  <a:schemeClr val="bg1"/>
                </a:solidFill>
              </a:rPr>
              <a:t>”Indsæt” </a:t>
            </a:r>
            <a:r>
              <a:rPr lang="da-DK" sz="1100">
                <a:solidFill>
                  <a:schemeClr val="bg1"/>
                </a:solidFill>
              </a:rPr>
              <a:t>&gt; ”Sidehoved / Sidefod”.</a:t>
            </a:r>
          </a:p>
          <a:p>
            <a:r>
              <a:rPr lang="da-DK" sz="1100">
                <a:solidFill>
                  <a:schemeClr val="bg1"/>
                </a:solidFill>
              </a:rPr>
              <a:t>Indføj ”Sted og dato” i feltet for </a:t>
            </a:r>
            <a:r>
              <a:rPr lang="da-DK" sz="1100" smtClean="0">
                <a:solidFill>
                  <a:schemeClr val="bg1"/>
                </a:solidFill>
              </a:rPr>
              <a:t>dato </a:t>
            </a:r>
            <a:r>
              <a:rPr lang="da-DK" sz="1100">
                <a:solidFill>
                  <a:schemeClr val="bg1"/>
                </a:solidFill>
              </a:rPr>
              <a:t>og ”Enhedens navn” i Sidefod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Line 20"/>
          <p:cNvSpPr>
            <a:spLocks noChangeShapeType="1"/>
          </p:cNvSpPr>
          <p:nvPr userDrawn="1"/>
        </p:nvSpPr>
        <p:spPr bwMode="auto">
          <a:xfrm flipH="1">
            <a:off x="4763" y="6694488"/>
            <a:ext cx="9148762" cy="0"/>
          </a:xfrm>
          <a:prstGeom prst="line">
            <a:avLst/>
          </a:prstGeom>
          <a:noFill/>
          <a:ln w="9525">
            <a:solidFill>
              <a:srgbClr val="9E9632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7" name="Picture 40" descr="top_uk_58_02"/>
          <p:cNvPicPr>
            <a:picLocks noChangeAspect="1" noChangeArrowheads="1"/>
          </p:cNvPicPr>
          <p:nvPr userDrawn="1"/>
        </p:nvPicPr>
        <p:blipFill>
          <a:blip r:embed="rId2"/>
          <a:srcRect r="20320"/>
          <a:stretch>
            <a:fillRect/>
          </a:stretch>
        </p:blipFill>
        <p:spPr bwMode="auto">
          <a:xfrm>
            <a:off x="0" y="0"/>
            <a:ext cx="91440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1044000" y="1051200"/>
            <a:ext cx="7059600" cy="46980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858400" y="-3175"/>
            <a:ext cx="6253200" cy="263525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Slide </a:t>
            </a:r>
            <a:fld id="{DE860683-ABD5-4FDA-9081-7028960C251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Box 88"/>
          <p:cNvSpPr txBox="1">
            <a:spLocks noChangeArrowheads="1"/>
          </p:cNvSpPr>
          <p:nvPr userDrawn="1"/>
        </p:nvSpPr>
        <p:spPr bwMode="auto">
          <a:xfrm>
            <a:off x="-1404938" y="4722813"/>
            <a:ext cx="1404938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en-GB" sz="1100">
                <a:solidFill>
                  <a:schemeClr val="bg1"/>
                </a:solidFill>
              </a:rPr>
              <a:t>For at ændre ”Enhedens navn” og ”Sted og dato”:</a:t>
            </a:r>
          </a:p>
          <a:p>
            <a:endParaRPr lang="en-GB" sz="1100">
              <a:solidFill>
                <a:schemeClr val="bg1"/>
              </a:solidFill>
            </a:endParaRPr>
          </a:p>
          <a:p>
            <a:r>
              <a:rPr lang="en-GB" sz="1100">
                <a:solidFill>
                  <a:schemeClr val="bg1"/>
                </a:solidFill>
              </a:rPr>
              <a:t>Klik i menulinjen, </a:t>
            </a:r>
          </a:p>
          <a:p>
            <a:r>
              <a:rPr lang="en-GB" sz="1100">
                <a:solidFill>
                  <a:schemeClr val="bg1"/>
                </a:solidFill>
              </a:rPr>
              <a:t>vælg </a:t>
            </a:r>
            <a:r>
              <a:rPr lang="en-GB" sz="1100" smtClean="0">
                <a:solidFill>
                  <a:schemeClr val="bg1"/>
                </a:solidFill>
              </a:rPr>
              <a:t>”Indsæt” </a:t>
            </a:r>
            <a:r>
              <a:rPr lang="en-GB" sz="1100">
                <a:solidFill>
                  <a:schemeClr val="bg1"/>
                </a:solidFill>
              </a:rPr>
              <a:t>&gt; ”Sidehoved / Sidefod”.</a:t>
            </a:r>
          </a:p>
          <a:p>
            <a:r>
              <a:rPr lang="en-GB" sz="1100">
                <a:solidFill>
                  <a:schemeClr val="bg1"/>
                </a:solidFill>
              </a:rPr>
              <a:t>Indføj ”Sted og dato” i feltet for </a:t>
            </a:r>
            <a:r>
              <a:rPr lang="en-GB" sz="1100" smtClean="0">
                <a:solidFill>
                  <a:schemeClr val="bg1"/>
                </a:solidFill>
              </a:rPr>
              <a:t>dato</a:t>
            </a:r>
            <a:r>
              <a:rPr lang="en-GB" sz="1100" baseline="0" smtClean="0">
                <a:solidFill>
                  <a:schemeClr val="bg1"/>
                </a:solidFill>
              </a:rPr>
              <a:t> </a:t>
            </a:r>
            <a:r>
              <a:rPr lang="en-GB" sz="1100" smtClean="0">
                <a:solidFill>
                  <a:schemeClr val="bg1"/>
                </a:solidFill>
              </a:rPr>
              <a:t>og </a:t>
            </a:r>
            <a:r>
              <a:rPr lang="en-GB" sz="1100">
                <a:solidFill>
                  <a:schemeClr val="bg1"/>
                </a:solidFill>
              </a:rPr>
              <a:t>”Enhedens navn” i Sidefod</a:t>
            </a:r>
          </a:p>
        </p:txBody>
      </p:sp>
      <p:sp>
        <p:nvSpPr>
          <p:cNvPr id="11" name="Line 89"/>
          <p:cNvSpPr>
            <a:spLocks noChangeShapeType="1"/>
          </p:cNvSpPr>
          <p:nvPr userDrawn="1"/>
        </p:nvSpPr>
        <p:spPr bwMode="auto">
          <a:xfrm>
            <a:off x="-1404938" y="4676775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2" name="TextBox 17"/>
          <p:cNvSpPr txBox="1"/>
          <p:nvPr userDrawn="1"/>
        </p:nvSpPr>
        <p:spPr>
          <a:xfrm>
            <a:off x="-1357354" y="1133459"/>
            <a:ext cx="1296988" cy="67710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r>
              <a:rPr lang="en-GB" sz="1100" smtClean="0">
                <a:solidFill>
                  <a:schemeClr val="bg1"/>
                </a:solidFill>
                <a:cs typeface="Arial" charset="0"/>
              </a:rPr>
              <a:t>Byt billede:</a:t>
            </a:r>
          </a:p>
          <a:p>
            <a:r>
              <a:rPr lang="en-GB" sz="1100" smtClean="0">
                <a:solidFill>
                  <a:schemeClr val="bg1"/>
                </a:solidFill>
                <a:cs typeface="Arial" charset="0"/>
              </a:rPr>
              <a:t>Ny</a:t>
            </a:r>
            <a:r>
              <a:rPr lang="en-GB" sz="1100" baseline="0" smtClean="0">
                <a:solidFill>
                  <a:schemeClr val="bg1"/>
                </a:solidFill>
                <a:cs typeface="Arial" charset="0"/>
              </a:rPr>
              <a:t> slide og k</a:t>
            </a:r>
            <a:r>
              <a:rPr lang="en-GB" sz="1100" smtClean="0">
                <a:solidFill>
                  <a:schemeClr val="bg1"/>
                </a:solidFill>
                <a:cs typeface="Arial" charset="0"/>
              </a:rPr>
              <a:t>lik på</a:t>
            </a:r>
            <a:r>
              <a:rPr lang="en-GB" sz="1100" baseline="0" smtClean="0">
                <a:solidFill>
                  <a:schemeClr val="bg1"/>
                </a:solidFill>
                <a:cs typeface="Arial" charset="0"/>
              </a:rPr>
              <a:t> ikon, indsæt billede</a:t>
            </a:r>
            <a:endParaRPr lang="en-GB" sz="11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3" name="Line 36"/>
          <p:cNvSpPr>
            <a:spLocks noChangeShapeType="1"/>
          </p:cNvSpPr>
          <p:nvPr userDrawn="1"/>
        </p:nvSpPr>
        <p:spPr bwMode="auto">
          <a:xfrm>
            <a:off x="-1357354" y="1071546"/>
            <a:ext cx="1296988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pic>
        <p:nvPicPr>
          <p:cNvPr id="14" name="Picture 32" descr="JURA_ppt_top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5573713"/>
            <a:ext cx="9144000" cy="128428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Enhedens navn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060329E2-06BC-4934-8DAE-F603862768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Enhedens navn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060329E2-06BC-4934-8DAE-F603862768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80" name="Line 20"/>
          <p:cNvSpPr>
            <a:spLocks noChangeShapeType="1"/>
          </p:cNvSpPr>
          <p:nvPr userDrawn="1"/>
        </p:nvSpPr>
        <p:spPr bwMode="auto">
          <a:xfrm flipH="1">
            <a:off x="4763" y="6694488"/>
            <a:ext cx="9148762" cy="0"/>
          </a:xfrm>
          <a:prstGeom prst="line">
            <a:avLst/>
          </a:prstGeom>
          <a:noFill/>
          <a:ln w="9525">
            <a:solidFill>
              <a:srgbClr val="9E9632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66593" name="Picture 33" descr="top_uk_58_02"/>
          <p:cNvPicPr>
            <a:picLocks noChangeAspect="1" noChangeArrowheads="1"/>
          </p:cNvPicPr>
          <p:nvPr userDrawn="1"/>
        </p:nvPicPr>
        <p:blipFill>
          <a:blip r:embed="rId9"/>
          <a:srcRect r="20320"/>
          <a:stretch>
            <a:fillRect/>
          </a:stretch>
        </p:blipFill>
        <p:spPr bwMode="auto">
          <a:xfrm>
            <a:off x="0" y="0"/>
            <a:ext cx="91440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92" name="Picture 32" descr="JURA_ppt_top"/>
          <p:cNvPicPr>
            <a:picLocks noChangeAspect="1" noChangeArrowheads="1"/>
          </p:cNvPicPr>
          <p:nvPr userDrawn="1"/>
        </p:nvPicPr>
        <p:blipFill>
          <a:blip r:embed="rId10"/>
          <a:srcRect/>
          <a:stretch>
            <a:fillRect/>
          </a:stretch>
        </p:blipFill>
        <p:spPr bwMode="auto">
          <a:xfrm>
            <a:off x="0" y="5573713"/>
            <a:ext cx="9144000" cy="1284287"/>
          </a:xfrm>
          <a:prstGeom prst="rect">
            <a:avLst/>
          </a:prstGeom>
          <a:noFill/>
        </p:spPr>
      </p:pic>
      <p:sp>
        <p:nvSpPr>
          <p:cNvPr id="66581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460375"/>
            <a:ext cx="65772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 for at redigere titeltypografi i masteren</a:t>
            </a:r>
          </a:p>
        </p:txBody>
      </p:sp>
      <p:sp>
        <p:nvSpPr>
          <p:cNvPr id="6658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2988" y="1374774"/>
            <a:ext cx="6577012" cy="448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 for at redigere teksttypografierne i masteren</a:t>
            </a:r>
          </a:p>
          <a:p>
            <a:pPr lvl="1"/>
            <a:r>
              <a:rPr lang="en-GB" smtClean="0"/>
              <a:t>Andet niveau</a:t>
            </a:r>
          </a:p>
          <a:p>
            <a:pPr lvl="2"/>
            <a:r>
              <a:rPr lang="en-GB" smtClean="0"/>
              <a:t>Tredje niveau</a:t>
            </a:r>
          </a:p>
          <a:p>
            <a:pPr lvl="3"/>
            <a:r>
              <a:rPr lang="en-GB" smtClean="0"/>
              <a:t>Fjerde niveau</a:t>
            </a:r>
          </a:p>
          <a:p>
            <a:pPr lvl="4"/>
            <a:r>
              <a:rPr lang="en-GB" smtClean="0"/>
              <a:t>Femte niveau</a:t>
            </a:r>
          </a:p>
        </p:txBody>
      </p:sp>
      <p:sp>
        <p:nvSpPr>
          <p:cNvPr id="66589" name="Rectangle 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58400" y="-3175"/>
            <a:ext cx="6253200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8F8F8"/>
                </a:solidFill>
              </a:defRPr>
            </a:lvl1pPr>
          </a:lstStyle>
          <a:p>
            <a:r>
              <a:rPr lang="en-GB"/>
              <a:t>Enhedens navn</a:t>
            </a:r>
          </a:p>
        </p:txBody>
      </p:sp>
      <p:sp>
        <p:nvSpPr>
          <p:cNvPr id="23" name="Date Placeholder 22"/>
          <p:cNvSpPr>
            <a:spLocks noGrp="1"/>
          </p:cNvSpPr>
          <p:nvPr>
            <p:ph type="dt" sz="half" idx="2"/>
          </p:nvPr>
        </p:nvSpPr>
        <p:spPr>
          <a:xfrm>
            <a:off x="1044000" y="6350400"/>
            <a:ext cx="65772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rgbClr val="000000"/>
                </a:solidFill>
                <a:latin typeface="+mn-lt"/>
              </a:defRPr>
            </a:lvl1pPr>
          </a:lstStyle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4"/>
          </p:nvPr>
        </p:nvSpPr>
        <p:spPr>
          <a:xfrm>
            <a:off x="1044000" y="6508800"/>
            <a:ext cx="21336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ts val="900"/>
              </a:lnSpc>
              <a:defRPr sz="900">
                <a:solidFill>
                  <a:srgbClr val="000000"/>
                </a:solidFill>
                <a:latin typeface="+mn-lt"/>
              </a:defRPr>
            </a:lvl1pPr>
          </a:lstStyle>
          <a:p>
            <a:r>
              <a:rPr lang="en-GB" smtClean="0"/>
              <a:t>Slide </a:t>
            </a:r>
            <a:fld id="{060329E2-06BC-4934-8DAE-F6038627680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52" r:id="rId2"/>
    <p:sldLayoutId id="2147483672" r:id="rId3"/>
    <p:sldLayoutId id="2147483673" r:id="rId4"/>
    <p:sldLayoutId id="2147483674" r:id="rId5"/>
    <p:sldLayoutId id="2147483656" r:id="rId6"/>
    <p:sldLayoutId id="2147483657" r:id="rId7"/>
  </p:sldLayoutIdLst>
  <p:timing>
    <p:tnLst>
      <p:par>
        <p:cTn id="1" dur="indefinite" restart="never" nodeType="tmRoot"/>
      </p:par>
    </p:tnLst>
  </p:timing>
  <p:hf hdr="0"/>
  <p:txStyles>
    <p:titleStyle>
      <a:lvl1pPr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</a:defRPr>
      </a:lvl2pPr>
      <a:lvl3pPr marL="1146175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introduction.ku.dk/presentation/strategy/120823_Udviklingskontrakt_ENG_inkl._kommentarer_til_WEB_PKA.pdf" TargetMode="External"/><Relationship Id="rId2" Type="http://schemas.openxmlformats.org/officeDocument/2006/relationships/hyperlink" Target="http://introduction.ku.dk/presentation/strategy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jura.ku.dk/english/about/strategy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ufm.dk/forskning-og-innovation/statistik-og-analyser/den-bibliometriske-forskningsindikator/vaegtning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asf.org/" TargetMode="External"/><Relationship Id="rId2" Type="http://schemas.openxmlformats.org/officeDocument/2006/relationships/hyperlink" Target="http://ufm.dk/en/legislation/prevailing-laws-and-regulations/education/files/engelsk-ph-d-bekendtgorelse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ufm.dk/forskning-og-innovation/statistik-og-analyser/den-bibliometriske-forskningsindikato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Internationalization</a:t>
            </a:r>
            <a:br>
              <a:rPr lang="en-US" dirty="0" smtClean="0"/>
            </a:br>
            <a:r>
              <a:rPr lang="en-US" dirty="0" smtClean="0"/>
              <a:t>and  </a:t>
            </a:r>
            <a:br>
              <a:rPr lang="en-US" dirty="0" smtClean="0"/>
            </a:br>
            <a:r>
              <a:rPr lang="en-US" dirty="0" smtClean="0"/>
              <a:t>international publication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/>
              <a:t>Danish </a:t>
            </a:r>
            <a:r>
              <a:rPr lang="en-US" dirty="0" smtClean="0"/>
              <a:t>Perspective</a:t>
            </a:r>
            <a:endParaRPr lang="en-GB" dirty="0"/>
          </a:p>
        </p:txBody>
      </p:sp>
      <p:sp>
        <p:nvSpPr>
          <p:cNvPr id="11059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44000" y="3356992"/>
            <a:ext cx="6336312" cy="2377058"/>
          </a:xfrm>
        </p:spPr>
        <p:txBody>
          <a:bodyPr/>
          <a:lstStyle/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r>
              <a:rPr lang="en-GB" dirty="0" smtClean="0"/>
              <a:t>Caroline </a:t>
            </a:r>
            <a:r>
              <a:rPr lang="en-GB" dirty="0" err="1" smtClean="0"/>
              <a:t>Heide</a:t>
            </a:r>
            <a:r>
              <a:rPr lang="en-GB" dirty="0" smtClean="0"/>
              <a:t>-Jorgensen</a:t>
            </a:r>
          </a:p>
          <a:p>
            <a:pPr algn="ctr"/>
            <a:r>
              <a:rPr lang="en-GB" dirty="0" smtClean="0"/>
              <a:t>Professor, </a:t>
            </a:r>
            <a:r>
              <a:rPr lang="en-GB" dirty="0" err="1" smtClean="0"/>
              <a:t>Dr.jur</a:t>
            </a:r>
            <a:r>
              <a:rPr lang="en-GB" dirty="0" smtClean="0"/>
              <a:t>., </a:t>
            </a:r>
            <a:r>
              <a:rPr lang="en-GB" dirty="0" err="1" smtClean="0"/>
              <a:t>Ph.D</a:t>
            </a:r>
            <a:endParaRPr lang="en-GB" dirty="0" smtClean="0"/>
          </a:p>
          <a:p>
            <a:pPr algn="ctr"/>
            <a:r>
              <a:rPr lang="en-GB" dirty="0" smtClean="0"/>
              <a:t>Copenhagen University</a:t>
            </a:r>
          </a:p>
          <a:p>
            <a:pPr algn="ctr"/>
            <a:r>
              <a:rPr lang="en-GB" dirty="0" smtClean="0"/>
              <a:t>Professor II Bergen University</a:t>
            </a:r>
            <a:endParaRPr lang="en-GB" dirty="0"/>
          </a:p>
        </p:txBody>
      </p:sp>
      <p:sp>
        <p:nvSpPr>
          <p:cNvPr id="6" name="Rectangle 5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Enhedens navn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DE860683-ABD5-4FDA-9081-7028960C251B}" type="slidenum">
              <a:rPr lang="en-GB" smtClean="0"/>
              <a:pPr/>
              <a:t>1</a:t>
            </a:fld>
            <a:endParaRPr lang="en-GB"/>
          </a:p>
        </p:txBody>
      </p:sp>
      <p:pic>
        <p:nvPicPr>
          <p:cNvPr id="9" name="Picture 39" descr="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84888" y="4484688"/>
            <a:ext cx="3059112" cy="2373312"/>
          </a:xfrm>
          <a:prstGeom prst="rect">
            <a:avLst/>
          </a:prstGeom>
          <a:noFill/>
        </p:spPr>
      </p:pic>
      <p:pic>
        <p:nvPicPr>
          <p:cNvPr id="10" name="Picture 30" descr="skabelon_new_2007_bi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84888" y="2407728"/>
            <a:ext cx="3203848" cy="4450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International </a:t>
            </a:r>
            <a:r>
              <a:rPr lang="da-DK" dirty="0" err="1" smtClean="0"/>
              <a:t>Publication</a:t>
            </a:r>
            <a:r>
              <a:rPr lang="da-DK" dirty="0" smtClean="0"/>
              <a:t> – the BFI model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971600" y="1340768"/>
            <a:ext cx="6577012" cy="448200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/>
              <a:t>Authority lists for </a:t>
            </a:r>
            <a:r>
              <a:rPr lang="da-DK" sz="1400" dirty="0" err="1" smtClean="0"/>
              <a:t>both</a:t>
            </a:r>
            <a:r>
              <a:rPr lang="da-DK" sz="1400" dirty="0" smtClean="0"/>
              <a:t> journals and </a:t>
            </a:r>
            <a:r>
              <a:rPr lang="da-DK" sz="1400" dirty="0" err="1" smtClean="0"/>
              <a:t>publishers</a:t>
            </a:r>
            <a:endParaRPr lang="da-DK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authority </a:t>
            </a:r>
            <a:r>
              <a:rPr lang="en-US" sz="1400" dirty="0"/>
              <a:t>lists of series (conference series, book series and journals) and publishers. Lists shall be prepared and audited annually by well over 350 researchers spread across 67 </a:t>
            </a:r>
            <a:r>
              <a:rPr lang="en-US" sz="1400" dirty="0" smtClean="0"/>
              <a:t>disciplines</a:t>
            </a:r>
            <a:r>
              <a:rPr lang="en-US" sz="1400" dirty="0"/>
              <a:t> </a:t>
            </a:r>
            <a:endParaRPr lang="en-US" sz="1400" dirty="0" smtClean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400" dirty="0" smtClean="0"/>
              <a:t>The Law Faculty in </a:t>
            </a:r>
            <a:r>
              <a:rPr lang="en-US" sz="1400" dirty="0" err="1" smtClean="0"/>
              <a:t>Cph</a:t>
            </a:r>
            <a:r>
              <a:rPr lang="en-US" sz="1400" dirty="0" smtClean="0"/>
              <a:t> has participated in the work – a professor is member of the working group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400" dirty="0" smtClean="0"/>
              <a:t>We do have Danish journals on the list (yet…) – peer reviewed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In </a:t>
            </a:r>
            <a:r>
              <a:rPr lang="en-US" sz="1400" dirty="0"/>
              <a:t>a second step </a:t>
            </a:r>
            <a:r>
              <a:rPr lang="en-US" sz="1400" dirty="0" smtClean="0"/>
              <a:t>the series are divided </a:t>
            </a:r>
            <a:r>
              <a:rPr lang="en-US" sz="1400" dirty="0"/>
              <a:t>into two levels: the normal level 1 and the high level </a:t>
            </a:r>
            <a:r>
              <a:rPr lang="en-US" sz="1400" dirty="0" smtClean="0"/>
              <a:t>2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400" dirty="0"/>
              <a:t>Publishing in series of level 2 earns more points than publishing in series of level </a:t>
            </a:r>
            <a:r>
              <a:rPr lang="en-US" sz="1400" dirty="0" smtClean="0"/>
              <a:t>1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The lists are available on the Ministry’s web – they are updated every year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Is the BFI model the same as increased internationalization ?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400" dirty="0" smtClean="0"/>
              <a:t>Not necessarily – but it has been linked in the strategy for the Law Faculty in Copenhagen</a:t>
            </a:r>
          </a:p>
          <a:p>
            <a:pPr marL="1203325" lvl="2" indent="0">
              <a:buNone/>
            </a:pPr>
            <a:endParaRPr lang="en-US" sz="1400" dirty="0"/>
          </a:p>
          <a:p>
            <a:pPr marL="1203325" lvl="2" indent="0">
              <a:buNone/>
            </a:pPr>
            <a:endParaRPr lang="da-DK" sz="1400" dirty="0" smtClean="0"/>
          </a:p>
          <a:p>
            <a:pPr marL="1028700" lvl="1">
              <a:buFont typeface="Arial" panose="020B0604020202020204" pitchFamily="34" charset="0"/>
              <a:buChar char="•"/>
            </a:pPr>
            <a:endParaRPr lang="da-DK" dirty="0"/>
          </a:p>
          <a:p>
            <a:pPr marL="1028700" lvl="1">
              <a:buFont typeface="Arial" panose="020B0604020202020204" pitchFamily="34" charset="0"/>
              <a:buChar char="•"/>
            </a:pPr>
            <a:endParaRPr lang="da-DK" dirty="0" smtClean="0"/>
          </a:p>
          <a:p>
            <a:pPr marL="1028700" lvl="1">
              <a:buFont typeface="Arial" panose="020B0604020202020204" pitchFamily="34" charset="0"/>
              <a:buChar char="•"/>
            </a:pPr>
            <a:endParaRPr lang="da-DK" dirty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a-DK" dirty="0" smtClean="0"/>
              <a:t>For </a:t>
            </a:r>
            <a:r>
              <a:rPr lang="da-DK" dirty="0" err="1" smtClean="0"/>
              <a:t>publishers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060329E2-06BC-4934-8DAE-F60386276802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72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/>
            <a:r>
              <a:rPr lang="da-DK" dirty="0" err="1"/>
              <a:t>Internationalization</a:t>
            </a:r>
            <a:r>
              <a:rPr lang="da-DK" dirty="0"/>
              <a:t> and international </a:t>
            </a:r>
            <a:r>
              <a:rPr lang="da-DK" dirty="0" err="1"/>
              <a:t>publication</a:t>
            </a:r>
            <a:r>
              <a:rPr lang="da-DK" dirty="0"/>
              <a:t> </a:t>
            </a:r>
            <a:r>
              <a:rPr lang="da-DK" dirty="0" smtClean="0"/>
              <a:t>as a </a:t>
            </a:r>
            <a:r>
              <a:rPr lang="da-DK" dirty="0" err="1" smtClean="0"/>
              <a:t>strategy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1"/>
            <a:r>
              <a:rPr lang="da-DK" dirty="0" err="1" smtClean="0"/>
              <a:t>Internationalization</a:t>
            </a:r>
            <a:r>
              <a:rPr lang="da-DK" dirty="0" smtClean="0"/>
              <a:t> and international </a:t>
            </a:r>
            <a:r>
              <a:rPr lang="da-DK" dirty="0" err="1" smtClean="0"/>
              <a:t>publication</a:t>
            </a:r>
            <a:r>
              <a:rPr lang="da-DK" dirty="0" smtClean="0"/>
              <a:t> as a part of the </a:t>
            </a:r>
            <a:r>
              <a:rPr lang="da-DK" dirty="0" err="1" smtClean="0"/>
              <a:t>strategy</a:t>
            </a:r>
            <a:r>
              <a:rPr lang="da-DK" dirty="0" smtClean="0"/>
              <a:t> for </a:t>
            </a:r>
            <a:r>
              <a:rPr lang="da-DK" dirty="0" err="1" smtClean="0"/>
              <a:t>universities</a:t>
            </a:r>
            <a:r>
              <a:rPr lang="da-DK" dirty="0" smtClean="0"/>
              <a:t>, </a:t>
            </a:r>
            <a:r>
              <a:rPr lang="da-DK" dirty="0" err="1" smtClean="0"/>
              <a:t>faculties</a:t>
            </a:r>
            <a:r>
              <a:rPr lang="da-DK" dirty="0" smtClean="0"/>
              <a:t> and research centres</a:t>
            </a:r>
          </a:p>
          <a:p>
            <a:pPr marL="285750" lvl="1"/>
            <a:endParaRPr lang="da-DK" dirty="0" smtClean="0"/>
          </a:p>
          <a:p>
            <a:pPr marL="688975" lvl="2"/>
            <a:r>
              <a:rPr lang="da-DK" dirty="0" smtClean="0"/>
              <a:t>Copenhagen </a:t>
            </a:r>
            <a:r>
              <a:rPr lang="da-DK" dirty="0" err="1" smtClean="0"/>
              <a:t>University</a:t>
            </a:r>
            <a:endParaRPr lang="da-DK" dirty="0" smtClean="0"/>
          </a:p>
          <a:p>
            <a:pPr marL="1143000" lvl="3"/>
            <a:r>
              <a:rPr lang="da-DK" dirty="0" err="1" smtClean="0"/>
              <a:t>Internationalization</a:t>
            </a:r>
            <a:r>
              <a:rPr lang="da-DK" dirty="0" smtClean="0"/>
              <a:t> in general is part of the </a:t>
            </a:r>
            <a:r>
              <a:rPr lang="da-DK" dirty="0" err="1" smtClean="0"/>
              <a:t>University</a:t>
            </a:r>
            <a:r>
              <a:rPr lang="da-DK" dirty="0" smtClean="0"/>
              <a:t> </a:t>
            </a:r>
            <a:r>
              <a:rPr lang="da-DK" dirty="0" err="1" smtClean="0"/>
              <a:t>strategy</a:t>
            </a:r>
            <a:endParaRPr lang="da-DK" dirty="0" smtClean="0"/>
          </a:p>
          <a:p>
            <a:pPr marL="1143000" lvl="3"/>
            <a:endParaRPr lang="da-DK" sz="1200" dirty="0"/>
          </a:p>
          <a:p>
            <a:pPr marL="1600200" lvl="4"/>
            <a:r>
              <a:rPr lang="da-DK" sz="1200" dirty="0" smtClean="0"/>
              <a:t>The </a:t>
            </a:r>
            <a:r>
              <a:rPr lang="da-DK" sz="1200" dirty="0" err="1" smtClean="0"/>
              <a:t>university</a:t>
            </a:r>
            <a:r>
              <a:rPr lang="da-DK" sz="1200" dirty="0" smtClean="0"/>
              <a:t> </a:t>
            </a:r>
            <a:r>
              <a:rPr lang="da-DK" sz="1200" dirty="0" err="1" smtClean="0"/>
              <a:t>aims</a:t>
            </a:r>
            <a:r>
              <a:rPr lang="da-DK" sz="1200" dirty="0" smtClean="0"/>
              <a:t> to support the </a:t>
            </a:r>
            <a:r>
              <a:rPr lang="da-DK" sz="1200" dirty="0" err="1" smtClean="0"/>
              <a:t>mobility</a:t>
            </a:r>
            <a:r>
              <a:rPr lang="da-DK" sz="1200" dirty="0" smtClean="0"/>
              <a:t> of students and </a:t>
            </a:r>
            <a:r>
              <a:rPr lang="da-DK" sz="1200" dirty="0" err="1" smtClean="0"/>
              <a:t>staff</a:t>
            </a:r>
            <a:r>
              <a:rPr lang="da-DK" sz="1200" dirty="0" smtClean="0"/>
              <a:t> to </a:t>
            </a:r>
            <a:r>
              <a:rPr lang="da-DK" sz="1200" dirty="0" err="1" smtClean="0"/>
              <a:t>work</a:t>
            </a:r>
            <a:r>
              <a:rPr lang="da-DK" sz="1200" dirty="0" smtClean="0"/>
              <a:t> and </a:t>
            </a:r>
            <a:r>
              <a:rPr lang="da-DK" sz="1200" dirty="0" err="1" smtClean="0"/>
              <a:t>travel</a:t>
            </a:r>
            <a:r>
              <a:rPr lang="da-DK" sz="1200" dirty="0" smtClean="0"/>
              <a:t> </a:t>
            </a:r>
            <a:r>
              <a:rPr lang="da-DK" sz="1200" dirty="0" err="1" smtClean="0"/>
              <a:t>abroad</a:t>
            </a:r>
            <a:endParaRPr lang="da-DK" sz="1200" dirty="0" smtClean="0"/>
          </a:p>
          <a:p>
            <a:pPr marL="1600200" lvl="4"/>
            <a:r>
              <a:rPr lang="da-DK" sz="1200" dirty="0" smtClean="0"/>
              <a:t>See the </a:t>
            </a:r>
            <a:r>
              <a:rPr lang="da-DK" sz="1200" dirty="0" err="1" smtClean="0"/>
              <a:t>University</a:t>
            </a:r>
            <a:r>
              <a:rPr lang="da-DK" sz="1200" dirty="0" smtClean="0"/>
              <a:t> </a:t>
            </a:r>
            <a:r>
              <a:rPr lang="da-DK" sz="1200" dirty="0" err="1" smtClean="0"/>
              <a:t>Strategy</a:t>
            </a:r>
            <a:r>
              <a:rPr lang="da-DK" sz="1200" dirty="0" smtClean="0"/>
              <a:t> </a:t>
            </a:r>
            <a:r>
              <a:rPr lang="da-DK" sz="1200" dirty="0" err="1" smtClean="0"/>
              <a:t>here</a:t>
            </a:r>
            <a:r>
              <a:rPr lang="da-DK" sz="1200" dirty="0"/>
              <a:t> </a:t>
            </a:r>
            <a:r>
              <a:rPr lang="da-DK" sz="1200" dirty="0">
                <a:hlinkClick r:id="rId2"/>
              </a:rPr>
              <a:t>http://introduction.ku.dk/presentation/strategy</a:t>
            </a:r>
            <a:r>
              <a:rPr lang="da-DK" sz="1200" dirty="0" smtClean="0">
                <a:hlinkClick r:id="rId2"/>
              </a:rPr>
              <a:t>/</a:t>
            </a:r>
            <a:endParaRPr lang="da-DK" sz="1200" dirty="0" smtClean="0"/>
          </a:p>
          <a:p>
            <a:pPr marL="1143000" lvl="3"/>
            <a:endParaRPr lang="da-DK" sz="1200" dirty="0"/>
          </a:p>
          <a:p>
            <a:pPr marL="1143000" lvl="3"/>
            <a:r>
              <a:rPr lang="da-DK" dirty="0" err="1" smtClean="0"/>
              <a:t>Increased</a:t>
            </a:r>
            <a:r>
              <a:rPr lang="da-DK" dirty="0" smtClean="0"/>
              <a:t> </a:t>
            </a:r>
            <a:r>
              <a:rPr lang="da-DK" dirty="0" err="1" smtClean="0"/>
              <a:t>use</a:t>
            </a:r>
            <a:r>
              <a:rPr lang="da-DK" dirty="0" smtClean="0"/>
              <a:t> of the BFI model as part of the </a:t>
            </a:r>
            <a:r>
              <a:rPr lang="da-DK" dirty="0" err="1" smtClean="0"/>
              <a:t>development</a:t>
            </a:r>
            <a:r>
              <a:rPr lang="da-DK" dirty="0" smtClean="0"/>
              <a:t> </a:t>
            </a:r>
            <a:r>
              <a:rPr lang="da-DK" dirty="0" err="1" smtClean="0"/>
              <a:t>contract</a:t>
            </a:r>
            <a:r>
              <a:rPr lang="da-DK" dirty="0" smtClean="0"/>
              <a:t> 2012-2016 </a:t>
            </a:r>
            <a:r>
              <a:rPr lang="da-DK" dirty="0" err="1" smtClean="0"/>
              <a:t>between</a:t>
            </a:r>
            <a:r>
              <a:rPr lang="da-DK" dirty="0" smtClean="0"/>
              <a:t> the </a:t>
            </a:r>
            <a:r>
              <a:rPr lang="da-DK" dirty="0" err="1" smtClean="0"/>
              <a:t>University</a:t>
            </a:r>
            <a:r>
              <a:rPr lang="da-DK" dirty="0" smtClean="0"/>
              <a:t> and the </a:t>
            </a:r>
            <a:r>
              <a:rPr lang="da-DK" dirty="0" err="1" smtClean="0"/>
              <a:t>Ministry</a:t>
            </a:r>
            <a:r>
              <a:rPr lang="da-DK" dirty="0" smtClean="0"/>
              <a:t> for </a:t>
            </a:r>
            <a:r>
              <a:rPr lang="da-DK" dirty="0" err="1" smtClean="0"/>
              <a:t>Higher</a:t>
            </a:r>
            <a:r>
              <a:rPr lang="da-DK" dirty="0" smtClean="0"/>
              <a:t> Education</a:t>
            </a:r>
          </a:p>
          <a:p>
            <a:pPr marL="1143000" lvl="3"/>
            <a:endParaRPr lang="da-DK" dirty="0"/>
          </a:p>
          <a:p>
            <a:pPr marL="1600200" lvl="4"/>
            <a:r>
              <a:rPr lang="da-DK" sz="1200" dirty="0" smtClean="0"/>
              <a:t>The </a:t>
            </a:r>
            <a:r>
              <a:rPr lang="da-DK" sz="1200" dirty="0" err="1" smtClean="0"/>
              <a:t>goal</a:t>
            </a:r>
            <a:r>
              <a:rPr lang="da-DK" sz="1200" dirty="0" smtClean="0"/>
              <a:t> is ”</a:t>
            </a:r>
            <a:r>
              <a:rPr lang="da-DK" sz="1200" dirty="0"/>
              <a:t> </a:t>
            </a:r>
            <a:r>
              <a:rPr lang="da-DK" sz="1200" dirty="0" err="1"/>
              <a:t>Increased</a:t>
            </a:r>
            <a:r>
              <a:rPr lang="da-DK" sz="1200" dirty="0"/>
              <a:t> research </a:t>
            </a:r>
            <a:r>
              <a:rPr lang="da-DK" sz="1200" dirty="0" err="1" smtClean="0"/>
              <a:t>productivity</a:t>
            </a:r>
            <a:r>
              <a:rPr lang="da-DK" sz="1200" dirty="0" smtClean="0"/>
              <a:t>” by </a:t>
            </a:r>
            <a:r>
              <a:rPr lang="da-DK" sz="1200" dirty="0" err="1" smtClean="0"/>
              <a:t>increasing</a:t>
            </a:r>
            <a:r>
              <a:rPr lang="da-DK" sz="1200" dirty="0" smtClean="0"/>
              <a:t> the</a:t>
            </a:r>
            <a:r>
              <a:rPr lang="en-US" sz="1200" dirty="0" smtClean="0"/>
              <a:t> </a:t>
            </a:r>
            <a:r>
              <a:rPr lang="en-US" sz="1200" dirty="0"/>
              <a:t>points in the </a:t>
            </a:r>
            <a:r>
              <a:rPr lang="en-US" sz="1200" dirty="0" err="1"/>
              <a:t>Bibliometric</a:t>
            </a:r>
            <a:r>
              <a:rPr lang="en-US" sz="1200" dirty="0"/>
              <a:t> Research Indicator (BRI) </a:t>
            </a:r>
            <a:r>
              <a:rPr lang="en-US" sz="1200" dirty="0" smtClean="0"/>
              <a:t>model. The </a:t>
            </a:r>
            <a:r>
              <a:rPr lang="en-US" sz="1200" dirty="0"/>
              <a:t>number of points in the BRI should increase by 6 % during the contract </a:t>
            </a:r>
            <a:r>
              <a:rPr lang="en-US" sz="1200" dirty="0" smtClean="0"/>
              <a:t>period (runs from 2012-2016)</a:t>
            </a:r>
            <a:endParaRPr lang="da-DK" sz="1200" dirty="0"/>
          </a:p>
          <a:p>
            <a:pPr marL="1600200" lvl="4"/>
            <a:endParaRPr lang="da-DK" sz="1200" dirty="0" smtClean="0"/>
          </a:p>
          <a:p>
            <a:pPr marL="1600200" lvl="4"/>
            <a:r>
              <a:rPr lang="da-DK" sz="1200" dirty="0">
                <a:hlinkClick r:id="rId3"/>
              </a:rPr>
              <a:t>http://introduction.ku.dk/presentation/strategy/120823_Udviklingskontrakt_ENG_inkl._</a:t>
            </a:r>
            <a:r>
              <a:rPr lang="da-DK" sz="1200" dirty="0" smtClean="0">
                <a:hlinkClick r:id="rId3"/>
              </a:rPr>
              <a:t>kommentarer_til_WEB_PKA.pdf</a:t>
            </a:r>
            <a:endParaRPr lang="da-DK" sz="1200" dirty="0" smtClean="0"/>
          </a:p>
          <a:p>
            <a:pPr marL="1600200" lvl="4"/>
            <a:endParaRPr lang="da-DK" dirty="0" smtClean="0"/>
          </a:p>
          <a:p>
            <a:pPr marL="1600200" lvl="4"/>
            <a:endParaRPr lang="da-DK" dirty="0"/>
          </a:p>
          <a:p>
            <a:pPr marL="688975" lvl="2"/>
            <a:endParaRPr lang="da-DK" dirty="0" smtClean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060329E2-06BC-4934-8DAE-F60386276802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32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/>
              <a:t>Internationalization</a:t>
            </a:r>
            <a:r>
              <a:rPr lang="da-DK" dirty="0"/>
              <a:t> and international </a:t>
            </a:r>
            <a:r>
              <a:rPr lang="da-DK" dirty="0" err="1"/>
              <a:t>publication</a:t>
            </a:r>
            <a:r>
              <a:rPr lang="da-DK" dirty="0"/>
              <a:t> as a </a:t>
            </a:r>
            <a:r>
              <a:rPr lang="da-DK" dirty="0" err="1"/>
              <a:t>strategy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1">
              <a:buFont typeface="Arial" panose="020B0604020202020204" pitchFamily="34" charset="0"/>
              <a:buChar char="•"/>
            </a:pPr>
            <a:r>
              <a:rPr lang="da-DK" dirty="0" err="1"/>
              <a:t>Internationalization</a:t>
            </a:r>
            <a:r>
              <a:rPr lang="da-DK" dirty="0"/>
              <a:t> and international </a:t>
            </a:r>
            <a:r>
              <a:rPr lang="da-DK" dirty="0" err="1"/>
              <a:t>publication</a:t>
            </a:r>
            <a:r>
              <a:rPr lang="da-DK" dirty="0"/>
              <a:t> as a part of the </a:t>
            </a:r>
            <a:r>
              <a:rPr lang="da-DK" dirty="0" err="1"/>
              <a:t>strategy</a:t>
            </a:r>
            <a:r>
              <a:rPr lang="da-DK" dirty="0"/>
              <a:t> for </a:t>
            </a:r>
            <a:r>
              <a:rPr lang="da-DK" dirty="0" err="1"/>
              <a:t>universities</a:t>
            </a:r>
            <a:r>
              <a:rPr lang="da-DK" dirty="0"/>
              <a:t>, </a:t>
            </a:r>
            <a:r>
              <a:rPr lang="da-DK" dirty="0" err="1"/>
              <a:t>faculties</a:t>
            </a:r>
            <a:r>
              <a:rPr lang="da-DK" dirty="0"/>
              <a:t> and research centres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 smtClean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a-DK" dirty="0" smtClean="0"/>
              <a:t>The Law </a:t>
            </a:r>
            <a:r>
              <a:rPr lang="da-DK" dirty="0" err="1" smtClean="0"/>
              <a:t>Faculty</a:t>
            </a:r>
            <a:r>
              <a:rPr lang="da-DK" dirty="0" smtClean="0"/>
              <a:t> at Copenhagen </a:t>
            </a:r>
            <a:r>
              <a:rPr lang="da-DK" dirty="0" err="1" smtClean="0"/>
              <a:t>University</a:t>
            </a:r>
            <a:r>
              <a:rPr lang="da-DK" dirty="0" smtClean="0"/>
              <a:t> </a:t>
            </a:r>
            <a:endParaRPr lang="da-DK" dirty="0"/>
          </a:p>
          <a:p>
            <a:pPr marL="1431925" lvl="2">
              <a:buFont typeface="Arial" panose="020B0604020202020204" pitchFamily="34" charset="0"/>
              <a:buChar char="•"/>
            </a:pPr>
            <a:r>
              <a:rPr lang="da-DK" dirty="0" err="1" smtClean="0"/>
              <a:t>Internationalization</a:t>
            </a:r>
            <a:r>
              <a:rPr lang="da-DK" dirty="0" smtClean="0"/>
              <a:t> in general and </a:t>
            </a:r>
            <a:r>
              <a:rPr lang="da-DK" dirty="0" err="1" smtClean="0"/>
              <a:t>increased</a:t>
            </a:r>
            <a:r>
              <a:rPr lang="da-DK" dirty="0" smtClean="0"/>
              <a:t> </a:t>
            </a:r>
            <a:r>
              <a:rPr lang="da-DK" dirty="0" err="1" smtClean="0"/>
              <a:t>use</a:t>
            </a:r>
            <a:r>
              <a:rPr lang="da-DK" dirty="0" smtClean="0"/>
              <a:t> of the BFI model is </a:t>
            </a:r>
            <a:r>
              <a:rPr lang="da-DK" dirty="0" err="1" smtClean="0"/>
              <a:t>also</a:t>
            </a:r>
            <a:r>
              <a:rPr lang="da-DK" dirty="0" smtClean="0"/>
              <a:t> part af the Law </a:t>
            </a:r>
            <a:r>
              <a:rPr lang="da-DK" dirty="0" err="1" smtClean="0"/>
              <a:t>Faculty’s</a:t>
            </a:r>
            <a:r>
              <a:rPr lang="da-DK" dirty="0" smtClean="0"/>
              <a:t> </a:t>
            </a:r>
            <a:r>
              <a:rPr lang="da-DK" dirty="0" err="1" smtClean="0"/>
              <a:t>strategy</a:t>
            </a:r>
            <a:r>
              <a:rPr lang="da-DK" dirty="0" smtClean="0"/>
              <a:t> </a:t>
            </a:r>
          </a:p>
          <a:p>
            <a:pPr marL="1431925" lvl="2">
              <a:buFont typeface="Arial" panose="020B0604020202020204" pitchFamily="34" charset="0"/>
              <a:buChar char="•"/>
            </a:pPr>
            <a:endParaRPr lang="da-DK" dirty="0"/>
          </a:p>
          <a:p>
            <a:pPr marL="1885950" lvl="3">
              <a:buFont typeface="Arial" panose="020B0604020202020204" pitchFamily="34" charset="0"/>
              <a:buChar char="•"/>
            </a:pPr>
            <a:r>
              <a:rPr lang="da-DK" dirty="0" smtClean="0"/>
              <a:t>The </a:t>
            </a:r>
            <a:r>
              <a:rPr lang="da-DK" dirty="0" err="1" smtClean="0"/>
              <a:t>Faculty</a:t>
            </a:r>
            <a:r>
              <a:rPr lang="da-DK" dirty="0" smtClean="0"/>
              <a:t> </a:t>
            </a:r>
            <a:r>
              <a:rPr lang="da-DK" dirty="0" err="1" smtClean="0"/>
              <a:t>strategy</a:t>
            </a:r>
            <a:r>
              <a:rPr lang="da-DK" dirty="0"/>
              <a:t> - </a:t>
            </a:r>
            <a:r>
              <a:rPr lang="da-DK" dirty="0">
                <a:hlinkClick r:id="rId2"/>
              </a:rPr>
              <a:t>http://jura.ku.dk/english/about/strategy</a:t>
            </a:r>
            <a:r>
              <a:rPr lang="da-DK" dirty="0" smtClean="0">
                <a:hlinkClick r:id="rId2"/>
              </a:rPr>
              <a:t>/</a:t>
            </a:r>
            <a:endParaRPr lang="da-DK" dirty="0" smtClean="0"/>
          </a:p>
          <a:p>
            <a:pPr marL="1431925" lvl="2">
              <a:buFont typeface="Arial" panose="020B0604020202020204" pitchFamily="34" charset="0"/>
              <a:buChar char="•"/>
            </a:pPr>
            <a:endParaRPr lang="da-DK" dirty="0"/>
          </a:p>
          <a:p>
            <a:pPr marL="2343150" lvl="4">
              <a:buFont typeface="Arial" panose="020B0604020202020204" pitchFamily="34" charset="0"/>
              <a:buChar char="•"/>
            </a:pPr>
            <a:r>
              <a:rPr lang="da-DK" dirty="0" err="1" smtClean="0"/>
              <a:t>Internationalization</a:t>
            </a:r>
            <a:r>
              <a:rPr lang="da-DK" dirty="0" smtClean="0"/>
              <a:t> in general</a:t>
            </a:r>
          </a:p>
          <a:p>
            <a:pPr marL="1431925" lvl="2">
              <a:buFont typeface="Arial" panose="020B0604020202020204" pitchFamily="34" charset="0"/>
              <a:buChar char="•"/>
            </a:pPr>
            <a:endParaRPr lang="da-DK" dirty="0"/>
          </a:p>
          <a:p>
            <a:pPr marL="2343150" lvl="4">
              <a:buFont typeface="Arial" panose="020B0604020202020204" pitchFamily="34" charset="0"/>
              <a:buChar char="•"/>
            </a:pPr>
            <a:r>
              <a:rPr lang="da-DK" dirty="0" err="1" smtClean="0"/>
              <a:t>Increased</a:t>
            </a:r>
            <a:r>
              <a:rPr lang="da-DK" dirty="0" smtClean="0"/>
              <a:t> </a:t>
            </a:r>
            <a:r>
              <a:rPr lang="da-DK" dirty="0" err="1" smtClean="0"/>
              <a:t>use</a:t>
            </a:r>
            <a:r>
              <a:rPr lang="da-DK" dirty="0" smtClean="0"/>
              <a:t> of the BFI model</a:t>
            </a:r>
          </a:p>
          <a:p>
            <a:pPr marL="2114550" lvl="4" indent="0">
              <a:buNone/>
            </a:pPr>
            <a:endParaRPr lang="da-DK" dirty="0" smtClean="0"/>
          </a:p>
          <a:p>
            <a:pPr marL="1431925" lvl="2">
              <a:buFont typeface="Arial" panose="020B0604020202020204" pitchFamily="34" charset="0"/>
              <a:buChar char="•"/>
            </a:pPr>
            <a:endParaRPr lang="da-DK" dirty="0"/>
          </a:p>
          <a:p>
            <a:pPr marL="1431925" lvl="2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060329E2-06BC-4934-8DAE-F60386276802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52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/>
              <a:t>Internationalization</a:t>
            </a:r>
            <a:r>
              <a:rPr lang="da-DK" dirty="0"/>
              <a:t> and international </a:t>
            </a:r>
            <a:r>
              <a:rPr lang="da-DK" dirty="0" err="1"/>
              <a:t>publication</a:t>
            </a:r>
            <a:r>
              <a:rPr lang="da-DK" dirty="0"/>
              <a:t> as a </a:t>
            </a:r>
            <a:r>
              <a:rPr lang="da-DK" dirty="0" err="1"/>
              <a:t>strategy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smtClean="0"/>
              <a:t>The Law </a:t>
            </a:r>
            <a:r>
              <a:rPr lang="da-DK" dirty="0" err="1" smtClean="0"/>
              <a:t>Faculty</a:t>
            </a:r>
            <a:r>
              <a:rPr lang="da-DK" dirty="0" smtClean="0"/>
              <a:t> -  </a:t>
            </a:r>
            <a:r>
              <a:rPr lang="da-DK" dirty="0" err="1" smtClean="0"/>
              <a:t>Internationalization</a:t>
            </a:r>
            <a:r>
              <a:rPr lang="da-DK" dirty="0" smtClean="0"/>
              <a:t> in general</a:t>
            </a:r>
          </a:p>
          <a:p>
            <a:pPr marL="1028700" lvl="1">
              <a:buFont typeface="Arial" panose="020B0604020202020204" pitchFamily="34" charset="0"/>
              <a:buChar char="•"/>
            </a:pPr>
            <a:endParaRPr lang="da-DK" dirty="0"/>
          </a:p>
          <a:p>
            <a:pPr marL="1431925" lvl="2">
              <a:buFont typeface="Arial" panose="020B0604020202020204" pitchFamily="34" charset="0"/>
              <a:buChar char="•"/>
            </a:pPr>
            <a:r>
              <a:rPr lang="da-DK" dirty="0" smtClean="0"/>
              <a:t>The vision in the </a:t>
            </a:r>
            <a:r>
              <a:rPr lang="da-DK" dirty="0" err="1" smtClean="0"/>
              <a:t>strategy</a:t>
            </a:r>
            <a:r>
              <a:rPr lang="da-DK" dirty="0" smtClean="0"/>
              <a:t> is an ”international </a:t>
            </a:r>
            <a:r>
              <a:rPr lang="da-DK" dirty="0" err="1" smtClean="0"/>
              <a:t>competent</a:t>
            </a:r>
            <a:r>
              <a:rPr lang="da-DK" dirty="0" smtClean="0"/>
              <a:t> </a:t>
            </a:r>
            <a:r>
              <a:rPr lang="da-DK" dirty="0" err="1" smtClean="0"/>
              <a:t>faculty</a:t>
            </a:r>
            <a:r>
              <a:rPr lang="da-DK" dirty="0" smtClean="0"/>
              <a:t>”</a:t>
            </a:r>
          </a:p>
          <a:p>
            <a:pPr marL="1885950" lvl="3">
              <a:buFont typeface="Arial" panose="020B0604020202020204" pitchFamily="34" charset="0"/>
              <a:buChar char="•"/>
            </a:pPr>
            <a:r>
              <a:rPr lang="da-DK" sz="1200" dirty="0"/>
              <a:t>The </a:t>
            </a:r>
            <a:r>
              <a:rPr lang="da-DK" sz="1200" dirty="0" err="1"/>
              <a:t>indicators</a:t>
            </a:r>
            <a:r>
              <a:rPr lang="da-DK" sz="1200" dirty="0"/>
              <a:t> in the </a:t>
            </a:r>
            <a:r>
              <a:rPr lang="da-DK" sz="1200" dirty="0" err="1"/>
              <a:t>strategy</a:t>
            </a:r>
            <a:r>
              <a:rPr lang="da-DK" sz="1200" dirty="0"/>
              <a:t>  </a:t>
            </a:r>
            <a:r>
              <a:rPr lang="da-DK" sz="1200" dirty="0" err="1"/>
              <a:t>are</a:t>
            </a:r>
            <a:r>
              <a:rPr lang="da-DK" sz="1200" dirty="0"/>
              <a:t> </a:t>
            </a:r>
            <a:r>
              <a:rPr lang="en-US" sz="1200" dirty="0"/>
              <a:t>:</a:t>
            </a:r>
          </a:p>
          <a:p>
            <a:pPr marL="1431925" lvl="2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885950" lvl="3">
              <a:buFont typeface="Arial" panose="020B0604020202020204" pitchFamily="34" charset="0"/>
              <a:buChar char="•"/>
            </a:pPr>
            <a:r>
              <a:rPr lang="en-US" sz="1200" dirty="0"/>
              <a:t>1.1: In 2012, a coherent action plan should be in place for the development of international competencies in relation to the study </a:t>
            </a:r>
            <a:r>
              <a:rPr lang="en-US" sz="1200" dirty="0" err="1"/>
              <a:t>programmes</a:t>
            </a:r>
            <a:r>
              <a:rPr lang="en-US" sz="1200" dirty="0"/>
              <a:t>, research, communication, administration and working and study environments.</a:t>
            </a:r>
            <a:br>
              <a:rPr lang="en-US" sz="1200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1.2: In 2012, a basis for comparison will be established for measuring the strength of the international competencies.</a:t>
            </a:r>
            <a:br>
              <a:rPr lang="en-US" sz="1200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1.3: In 2016, an analysis will show that the international competencies have increased in relation to the baseline as established in 2012.</a:t>
            </a:r>
            <a:endParaRPr lang="da-DK" sz="1200" dirty="0"/>
          </a:p>
          <a:p>
            <a:pPr marL="1431925" lvl="2">
              <a:buFont typeface="Arial" panose="020B0604020202020204" pitchFamily="34" charset="0"/>
              <a:buChar char="•"/>
            </a:pPr>
            <a:endParaRPr lang="da-DK" dirty="0"/>
          </a:p>
          <a:p>
            <a:pPr marL="1431925" lvl="2">
              <a:buFont typeface="Arial" panose="020B0604020202020204" pitchFamily="34" charset="0"/>
              <a:buChar char="•"/>
            </a:pPr>
            <a:r>
              <a:rPr lang="da-DK" dirty="0" err="1" smtClean="0"/>
              <a:t>Increasingly</a:t>
            </a:r>
            <a:r>
              <a:rPr lang="da-DK" dirty="0" smtClean="0"/>
              <a:t> </a:t>
            </a:r>
            <a:r>
              <a:rPr lang="da-DK" dirty="0" err="1" smtClean="0"/>
              <a:t>stressed</a:t>
            </a:r>
            <a:r>
              <a:rPr lang="da-DK" dirty="0" smtClean="0"/>
              <a:t> in ”</a:t>
            </a:r>
            <a:r>
              <a:rPr lang="da-DK" dirty="0" err="1" smtClean="0"/>
              <a:t>daily</a:t>
            </a:r>
            <a:r>
              <a:rPr lang="da-DK" dirty="0" smtClean="0"/>
              <a:t> </a:t>
            </a:r>
            <a:r>
              <a:rPr lang="da-DK" dirty="0" err="1" smtClean="0"/>
              <a:t>life</a:t>
            </a:r>
            <a:r>
              <a:rPr lang="da-DK" dirty="0" smtClean="0"/>
              <a:t>” at the </a:t>
            </a:r>
            <a:r>
              <a:rPr lang="da-DK" dirty="0" err="1" smtClean="0"/>
              <a:t>faculty</a:t>
            </a:r>
            <a:endParaRPr lang="da-DK" dirty="0" smtClean="0"/>
          </a:p>
          <a:p>
            <a:pPr marL="1431925" lvl="2">
              <a:buFont typeface="Arial" panose="020B0604020202020204" pitchFamily="34" charset="0"/>
              <a:buChar char="•"/>
            </a:pPr>
            <a:endParaRPr lang="da-DK" dirty="0" smtClean="0"/>
          </a:p>
          <a:p>
            <a:pPr marL="1885950" lvl="3">
              <a:buFont typeface="Arial" panose="020B0604020202020204" pitchFamily="34" charset="0"/>
              <a:buChar char="•"/>
            </a:pPr>
            <a:r>
              <a:rPr lang="da-DK" sz="1200" dirty="0" err="1" smtClean="0"/>
              <a:t>towards</a:t>
            </a:r>
            <a:r>
              <a:rPr lang="da-DK" sz="1200" dirty="0" smtClean="0"/>
              <a:t> </a:t>
            </a:r>
            <a:r>
              <a:rPr lang="da-DK" sz="1200" dirty="0" err="1" smtClean="0"/>
              <a:t>resecrh</a:t>
            </a:r>
            <a:r>
              <a:rPr lang="da-DK" sz="1200" dirty="0" smtClean="0"/>
              <a:t> centres and </a:t>
            </a:r>
            <a:r>
              <a:rPr lang="da-DK" sz="1200" dirty="0" err="1" smtClean="0"/>
              <a:t>individual</a:t>
            </a:r>
            <a:r>
              <a:rPr lang="da-DK" sz="1200" dirty="0" smtClean="0"/>
              <a:t> </a:t>
            </a:r>
            <a:r>
              <a:rPr lang="da-DK" sz="1200" dirty="0" err="1" smtClean="0"/>
              <a:t>staff</a:t>
            </a:r>
            <a:r>
              <a:rPr lang="da-DK" sz="1200" dirty="0" smtClean="0"/>
              <a:t> at the </a:t>
            </a:r>
            <a:r>
              <a:rPr lang="da-DK" sz="1200" dirty="0" err="1" smtClean="0"/>
              <a:t>annual</a:t>
            </a:r>
            <a:r>
              <a:rPr lang="da-DK" sz="1200" dirty="0" smtClean="0"/>
              <a:t> performance and </a:t>
            </a:r>
            <a:r>
              <a:rPr lang="da-DK" sz="1200" dirty="0" err="1" smtClean="0"/>
              <a:t>development</a:t>
            </a:r>
            <a:r>
              <a:rPr lang="da-DK" sz="1200" dirty="0" smtClean="0"/>
              <a:t> interviews (in general ?)</a:t>
            </a:r>
          </a:p>
          <a:p>
            <a:pPr marL="1431925" lvl="2">
              <a:buFont typeface="Arial" panose="020B0604020202020204" pitchFamily="34" charset="0"/>
              <a:buChar char="•"/>
            </a:pPr>
            <a:endParaRPr lang="da-DK" sz="1200" dirty="0"/>
          </a:p>
          <a:p>
            <a:pPr marL="1885950" lvl="3">
              <a:buFont typeface="Arial" panose="020B0604020202020204" pitchFamily="34" charset="0"/>
              <a:buChar char="•"/>
            </a:pPr>
            <a:endParaRPr lang="da-DK" sz="1200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060329E2-06BC-4934-8DAE-F60386276802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53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/>
              <a:t>Internationalization</a:t>
            </a:r>
            <a:r>
              <a:rPr lang="da-DK" dirty="0"/>
              <a:t> and international </a:t>
            </a:r>
            <a:r>
              <a:rPr lang="da-DK" dirty="0" err="1"/>
              <a:t>publication</a:t>
            </a:r>
            <a:r>
              <a:rPr lang="da-DK" dirty="0"/>
              <a:t> as a </a:t>
            </a:r>
            <a:r>
              <a:rPr lang="da-DK" dirty="0" err="1"/>
              <a:t>strategy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smtClean="0"/>
              <a:t>The Law </a:t>
            </a:r>
            <a:r>
              <a:rPr lang="da-DK" dirty="0" err="1" smtClean="0"/>
              <a:t>Faculty</a:t>
            </a:r>
            <a:r>
              <a:rPr lang="da-DK" dirty="0" smtClean="0"/>
              <a:t> – </a:t>
            </a:r>
            <a:r>
              <a:rPr lang="da-DK" dirty="0" err="1" smtClean="0"/>
              <a:t>increased</a:t>
            </a:r>
            <a:r>
              <a:rPr lang="da-DK" dirty="0" smtClean="0"/>
              <a:t> </a:t>
            </a:r>
            <a:r>
              <a:rPr lang="da-DK" dirty="0" err="1" smtClean="0"/>
              <a:t>use</a:t>
            </a:r>
            <a:r>
              <a:rPr lang="da-DK" dirty="0" smtClean="0"/>
              <a:t> of the BFI model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a-DK" dirty="0" smtClean="0"/>
              <a:t>The vision in the </a:t>
            </a:r>
            <a:r>
              <a:rPr lang="da-DK" dirty="0" err="1" smtClean="0"/>
              <a:t>strategy</a:t>
            </a:r>
            <a:r>
              <a:rPr lang="da-DK" dirty="0" smtClean="0"/>
              <a:t> is ”research with international </a:t>
            </a:r>
            <a:r>
              <a:rPr lang="da-DK" dirty="0" err="1" smtClean="0"/>
              <a:t>impact</a:t>
            </a:r>
            <a:r>
              <a:rPr lang="da-DK" dirty="0" smtClean="0"/>
              <a:t>” and ”research </a:t>
            </a:r>
            <a:r>
              <a:rPr lang="da-DK" dirty="0" err="1" smtClean="0"/>
              <a:t>environment</a:t>
            </a:r>
            <a:r>
              <a:rPr lang="da-DK" dirty="0" smtClean="0"/>
              <a:t> of </a:t>
            </a:r>
            <a:r>
              <a:rPr lang="da-DK" dirty="0" err="1" smtClean="0"/>
              <a:t>high</a:t>
            </a:r>
            <a:r>
              <a:rPr lang="da-DK" dirty="0" smtClean="0"/>
              <a:t> international </a:t>
            </a:r>
            <a:r>
              <a:rPr lang="da-DK" dirty="0" err="1" smtClean="0"/>
              <a:t>caliber</a:t>
            </a:r>
            <a:r>
              <a:rPr lang="da-DK" dirty="0" smtClean="0"/>
              <a:t>”</a:t>
            </a:r>
          </a:p>
          <a:p>
            <a:pPr marL="1028700" lvl="1">
              <a:buFont typeface="Arial" panose="020B0604020202020204" pitchFamily="34" charset="0"/>
              <a:buChar char="•"/>
            </a:pPr>
            <a:endParaRPr lang="da-DK" dirty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dirty="0" smtClean="0"/>
              <a:t>“to this </a:t>
            </a:r>
            <a:r>
              <a:rPr lang="en-US" dirty="0"/>
              <a:t>end, the faculty uses society’s standard for measuring research production: the </a:t>
            </a:r>
            <a:r>
              <a:rPr lang="en-US" dirty="0" err="1"/>
              <a:t>bibliometric</a:t>
            </a:r>
            <a:r>
              <a:rPr lang="en-US" dirty="0"/>
              <a:t> research </a:t>
            </a:r>
            <a:r>
              <a:rPr lang="en-US" dirty="0" smtClean="0"/>
              <a:t>indicator. The research </a:t>
            </a:r>
            <a:r>
              <a:rPr lang="en-US" dirty="0" err="1" smtClean="0"/>
              <a:t>centres</a:t>
            </a:r>
            <a:r>
              <a:rPr lang="en-US" dirty="0" smtClean="0"/>
              <a:t> are expected to lay the framework for this” – </a:t>
            </a:r>
            <a:r>
              <a:rPr lang="en-US" dirty="0" err="1" smtClean="0"/>
              <a:t>ie</a:t>
            </a:r>
            <a:r>
              <a:rPr lang="en-US" dirty="0" smtClean="0"/>
              <a:t> a direct link between the BFI  model and international publication</a:t>
            </a:r>
          </a:p>
          <a:p>
            <a:pPr marL="1028700" lvl="1">
              <a:buFont typeface="Arial" panose="020B0604020202020204" pitchFamily="34" charset="0"/>
              <a:buChar char="•"/>
            </a:pPr>
            <a:endParaRPr lang="en-US" dirty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200" dirty="0" smtClean="0"/>
              <a:t>The indicators are </a:t>
            </a:r>
          </a:p>
          <a:p>
            <a:pPr marL="1431925" lvl="2">
              <a:buFont typeface="Arial" panose="020B0604020202020204" pitchFamily="34" charset="0"/>
              <a:buChar char="•"/>
            </a:pPr>
            <a:r>
              <a:rPr lang="en-US" sz="1200" dirty="0"/>
              <a:t>2.1: From 2013, the faculty will give the best-functioning research </a:t>
            </a:r>
            <a:r>
              <a:rPr lang="en-US" sz="1200" dirty="0" err="1"/>
              <a:t>centres</a:t>
            </a:r>
            <a:r>
              <a:rPr lang="en-US" sz="1200" dirty="0"/>
              <a:t> an </a:t>
            </a:r>
            <a:r>
              <a:rPr lang="en-US" sz="1200" dirty="0" err="1"/>
              <a:t>organisational</a:t>
            </a:r>
            <a:r>
              <a:rPr lang="en-US" sz="1200" dirty="0"/>
              <a:t> and financial boost. </a:t>
            </a:r>
            <a:br>
              <a:rPr lang="en-US" sz="1200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2.2: From 2015, the annual number of points for research publications in level 2 journals, according to the </a:t>
            </a:r>
            <a:r>
              <a:rPr lang="en-US" sz="1200" dirty="0" err="1"/>
              <a:t>bibliometric</a:t>
            </a:r>
            <a:r>
              <a:rPr lang="en-US" sz="1200" dirty="0"/>
              <a:t> research indicator, will have increased by 50%. </a:t>
            </a:r>
            <a:br>
              <a:rPr lang="en-US" sz="1200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2.3: In 2016, the annual number of points according to the </a:t>
            </a:r>
            <a:r>
              <a:rPr lang="en-US" sz="1200" dirty="0" err="1"/>
              <a:t>bibliometric</a:t>
            </a:r>
            <a:r>
              <a:rPr lang="en-US" sz="1200" dirty="0"/>
              <a:t> research indicator will have increased by 25%.</a:t>
            </a:r>
            <a:endParaRPr lang="da-DK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060329E2-06BC-4934-8DAE-F60386276802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33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/>
              <a:t>Internationalization</a:t>
            </a:r>
            <a:r>
              <a:rPr lang="da-DK" dirty="0"/>
              <a:t> and international </a:t>
            </a:r>
            <a:r>
              <a:rPr lang="da-DK" dirty="0" err="1"/>
              <a:t>publication</a:t>
            </a:r>
            <a:r>
              <a:rPr lang="da-DK" dirty="0"/>
              <a:t> as a </a:t>
            </a:r>
            <a:r>
              <a:rPr lang="da-DK" dirty="0" err="1"/>
              <a:t>strategy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The Law </a:t>
            </a:r>
            <a:r>
              <a:rPr lang="da-DK" dirty="0" err="1"/>
              <a:t>Faculty</a:t>
            </a:r>
            <a:r>
              <a:rPr lang="da-DK" dirty="0"/>
              <a:t> – </a:t>
            </a:r>
            <a:r>
              <a:rPr lang="da-DK" dirty="0" err="1"/>
              <a:t>increased</a:t>
            </a:r>
            <a:r>
              <a:rPr lang="da-DK" dirty="0"/>
              <a:t> </a:t>
            </a:r>
            <a:r>
              <a:rPr lang="da-DK" dirty="0" err="1"/>
              <a:t>use</a:t>
            </a:r>
            <a:r>
              <a:rPr lang="da-DK" dirty="0"/>
              <a:t> of the BFI </a:t>
            </a:r>
            <a:r>
              <a:rPr lang="da-DK" dirty="0" smtClean="0"/>
              <a:t>model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a-DK" dirty="0" smtClean="0"/>
              <a:t>The </a:t>
            </a:r>
            <a:r>
              <a:rPr lang="da-DK" dirty="0" err="1" smtClean="0"/>
              <a:t>annual</a:t>
            </a:r>
            <a:r>
              <a:rPr lang="da-DK" dirty="0" smtClean="0"/>
              <a:t> budgets for research centres </a:t>
            </a:r>
            <a:r>
              <a:rPr lang="da-DK" dirty="0" err="1" smtClean="0"/>
              <a:t>entails</a:t>
            </a:r>
            <a:r>
              <a:rPr lang="da-DK" dirty="0" smtClean="0"/>
              <a:t> </a:t>
            </a:r>
            <a:r>
              <a:rPr lang="da-DK" dirty="0" err="1" smtClean="0"/>
              <a:t>different</a:t>
            </a:r>
            <a:r>
              <a:rPr lang="da-DK" dirty="0" smtClean="0"/>
              <a:t> components</a:t>
            </a:r>
          </a:p>
          <a:p>
            <a:pPr marL="1028700" lvl="1">
              <a:buFont typeface="Arial" panose="020B0604020202020204" pitchFamily="34" charset="0"/>
              <a:buChar char="•"/>
            </a:pPr>
            <a:endParaRPr lang="da-DK" dirty="0"/>
          </a:p>
          <a:p>
            <a:pPr marL="1431925" lvl="2">
              <a:buFont typeface="Arial" panose="020B0604020202020204" pitchFamily="34" charset="0"/>
              <a:buChar char="•"/>
            </a:pPr>
            <a:r>
              <a:rPr lang="da-DK" dirty="0" smtClean="0"/>
              <a:t>(BFI points is </a:t>
            </a:r>
            <a:r>
              <a:rPr lang="da-DK" dirty="0" err="1" smtClean="0"/>
              <a:t>one</a:t>
            </a:r>
            <a:r>
              <a:rPr lang="da-DK" dirty="0" smtClean="0"/>
              <a:t> of the components)</a:t>
            </a:r>
          </a:p>
          <a:p>
            <a:pPr marL="1028700" lvl="1">
              <a:buFont typeface="Arial" panose="020B0604020202020204" pitchFamily="34" charset="0"/>
              <a:buChar char="•"/>
            </a:pPr>
            <a:endParaRPr lang="da-DK" dirty="0"/>
          </a:p>
          <a:p>
            <a:pPr marL="1028700" lvl="1">
              <a:buFont typeface="Arial" panose="020B0604020202020204" pitchFamily="34" charset="0"/>
              <a:buChar char="•"/>
            </a:pPr>
            <a:endParaRPr lang="da-DK" dirty="0" smtClean="0"/>
          </a:p>
          <a:p>
            <a:pPr marL="1028700" lvl="1">
              <a:buFont typeface="Arial" panose="020B0604020202020204" pitchFamily="34" charset="0"/>
              <a:buChar char="•"/>
            </a:pPr>
            <a:endParaRPr lang="da-DK" dirty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a-DK" dirty="0" smtClean="0"/>
              <a:t>New </a:t>
            </a:r>
            <a:r>
              <a:rPr lang="da-DK" dirty="0" err="1" smtClean="0"/>
              <a:t>Faculty</a:t>
            </a:r>
            <a:r>
              <a:rPr lang="da-DK" dirty="0" smtClean="0"/>
              <a:t> Management in 2014</a:t>
            </a:r>
          </a:p>
          <a:p>
            <a:pPr lvl="1" indent="0">
              <a:buNone/>
            </a:pPr>
            <a:endParaRPr lang="da-DK" dirty="0" smtClean="0"/>
          </a:p>
          <a:p>
            <a:pPr marL="1431925" lvl="2">
              <a:buFont typeface="Arial" panose="020B0604020202020204" pitchFamily="34" charset="0"/>
              <a:buChar char="•"/>
            </a:pPr>
            <a:r>
              <a:rPr lang="da-DK" dirty="0" err="1" smtClean="0"/>
              <a:t>Remains</a:t>
            </a:r>
            <a:r>
              <a:rPr lang="da-DK" dirty="0" smtClean="0"/>
              <a:t> to </a:t>
            </a:r>
            <a:r>
              <a:rPr lang="da-DK" dirty="0" err="1" smtClean="0"/>
              <a:t>be</a:t>
            </a:r>
            <a:r>
              <a:rPr lang="da-DK" dirty="0" smtClean="0"/>
              <a:t> </a:t>
            </a:r>
            <a:r>
              <a:rPr lang="da-DK" dirty="0" err="1" smtClean="0"/>
              <a:t>seen</a:t>
            </a:r>
            <a:r>
              <a:rPr lang="da-DK" dirty="0" smtClean="0"/>
              <a:t> if the model for </a:t>
            </a:r>
            <a:r>
              <a:rPr lang="da-DK" dirty="0" err="1" smtClean="0"/>
              <a:t>funding</a:t>
            </a:r>
            <a:r>
              <a:rPr lang="da-DK" dirty="0" smtClean="0"/>
              <a:t> of research centres </a:t>
            </a:r>
            <a:r>
              <a:rPr lang="da-DK" dirty="0" err="1" smtClean="0"/>
              <a:t>will</a:t>
            </a:r>
            <a:r>
              <a:rPr lang="da-DK" dirty="0" smtClean="0"/>
              <a:t> </a:t>
            </a:r>
            <a:r>
              <a:rPr lang="da-DK" dirty="0" err="1" smtClean="0"/>
              <a:t>be</a:t>
            </a:r>
            <a:r>
              <a:rPr lang="da-DK" dirty="0" smtClean="0"/>
              <a:t> </a:t>
            </a:r>
            <a:r>
              <a:rPr lang="da-DK" dirty="0" err="1" smtClean="0"/>
              <a:t>continued</a:t>
            </a:r>
            <a:endParaRPr lang="da-DK" dirty="0" smtClean="0"/>
          </a:p>
          <a:p>
            <a:pPr marL="1203325" lvl="2" indent="0">
              <a:buNone/>
            </a:pPr>
            <a:endParaRPr lang="da-DK" dirty="0"/>
          </a:p>
          <a:p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060329E2-06BC-4934-8DAE-F60386276802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24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smtClean="0"/>
              <a:t>International </a:t>
            </a:r>
            <a:r>
              <a:rPr lang="da-DK" dirty="0" err="1" smtClean="0"/>
              <a:t>Publication</a:t>
            </a:r>
            <a:r>
              <a:rPr lang="da-DK" dirty="0" smtClean="0"/>
              <a:t> – </a:t>
            </a:r>
            <a:r>
              <a:rPr lang="da-DK" dirty="0" err="1" smtClean="0"/>
              <a:t>where</a:t>
            </a:r>
            <a:r>
              <a:rPr lang="da-DK" dirty="0" smtClean="0"/>
              <a:t> ? For </a:t>
            </a:r>
            <a:r>
              <a:rPr lang="da-DK" dirty="0" err="1" smtClean="0"/>
              <a:t>whom</a:t>
            </a:r>
            <a:r>
              <a:rPr lang="da-DK" dirty="0" smtClean="0"/>
              <a:t> ?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1">
              <a:buFont typeface="Arial" panose="020B0604020202020204" pitchFamily="34" charset="0"/>
              <a:buChar char="•"/>
            </a:pPr>
            <a:r>
              <a:rPr lang="da-DK" dirty="0" err="1"/>
              <a:t>publish</a:t>
            </a:r>
            <a:r>
              <a:rPr lang="da-DK" dirty="0"/>
              <a:t> </a:t>
            </a:r>
            <a:r>
              <a:rPr lang="da-DK" dirty="0" err="1"/>
              <a:t>about</a:t>
            </a:r>
            <a:r>
              <a:rPr lang="da-DK" dirty="0"/>
              <a:t> </a:t>
            </a:r>
            <a:r>
              <a:rPr lang="da-DK" dirty="0" err="1"/>
              <a:t>what</a:t>
            </a:r>
            <a:r>
              <a:rPr lang="da-DK" dirty="0"/>
              <a:t> ? </a:t>
            </a:r>
            <a:r>
              <a:rPr lang="da-DK" dirty="0" err="1"/>
              <a:t>Where</a:t>
            </a:r>
            <a:r>
              <a:rPr lang="da-DK" dirty="0"/>
              <a:t> ? For </a:t>
            </a:r>
            <a:r>
              <a:rPr lang="da-DK" dirty="0" err="1"/>
              <a:t>whom</a:t>
            </a:r>
            <a:r>
              <a:rPr lang="da-DK" dirty="0"/>
              <a:t> </a:t>
            </a:r>
            <a:r>
              <a:rPr lang="da-DK" dirty="0" smtClean="0"/>
              <a:t>?</a:t>
            </a:r>
          </a:p>
          <a:p>
            <a:pPr marL="285750" lvl="1">
              <a:buFont typeface="Arial" panose="020B0604020202020204" pitchFamily="34" charset="0"/>
              <a:buChar char="•"/>
            </a:pPr>
            <a:endParaRPr lang="da-DK" dirty="0"/>
          </a:p>
          <a:p>
            <a:pPr marL="688975" lvl="2">
              <a:buFont typeface="Arial" panose="020B0604020202020204" pitchFamily="34" charset="0"/>
              <a:buChar char="•"/>
            </a:pPr>
            <a:r>
              <a:rPr lang="da-DK" dirty="0" err="1" smtClean="0"/>
              <a:t>About</a:t>
            </a:r>
            <a:r>
              <a:rPr lang="da-DK" dirty="0" smtClean="0"/>
              <a:t> </a:t>
            </a:r>
            <a:r>
              <a:rPr lang="da-DK" dirty="0" err="1" smtClean="0"/>
              <a:t>what</a:t>
            </a:r>
            <a:r>
              <a:rPr lang="da-DK" dirty="0" smtClean="0"/>
              <a:t> ? </a:t>
            </a:r>
            <a:r>
              <a:rPr lang="da-DK" dirty="0" err="1" smtClean="0"/>
              <a:t>Some</a:t>
            </a:r>
            <a:r>
              <a:rPr lang="da-DK" dirty="0" smtClean="0"/>
              <a:t> </a:t>
            </a:r>
            <a:r>
              <a:rPr lang="da-DK" dirty="0" err="1" smtClean="0"/>
              <a:t>areas</a:t>
            </a:r>
            <a:r>
              <a:rPr lang="da-DK" dirty="0" smtClean="0"/>
              <a:t> of </a:t>
            </a:r>
            <a:r>
              <a:rPr lang="da-DK" dirty="0" err="1" smtClean="0"/>
              <a:t>law</a:t>
            </a:r>
            <a:r>
              <a:rPr lang="da-DK" dirty="0" smtClean="0"/>
              <a:t> </a:t>
            </a:r>
            <a:r>
              <a:rPr lang="da-DK" dirty="0" err="1" smtClean="0"/>
              <a:t>are</a:t>
            </a:r>
            <a:r>
              <a:rPr lang="da-DK" dirty="0" smtClean="0"/>
              <a:t> </a:t>
            </a:r>
            <a:r>
              <a:rPr lang="da-DK" dirty="0" err="1" smtClean="0"/>
              <a:t>easier</a:t>
            </a:r>
            <a:r>
              <a:rPr lang="da-DK" dirty="0" smtClean="0"/>
              <a:t> to </a:t>
            </a:r>
            <a:r>
              <a:rPr lang="da-DK" dirty="0" err="1" smtClean="0"/>
              <a:t>publish</a:t>
            </a:r>
            <a:r>
              <a:rPr lang="da-DK" dirty="0" smtClean="0"/>
              <a:t> </a:t>
            </a:r>
            <a:r>
              <a:rPr lang="da-DK" dirty="0" err="1" smtClean="0"/>
              <a:t>about</a:t>
            </a:r>
            <a:r>
              <a:rPr lang="da-DK" dirty="0" smtClean="0"/>
              <a:t> </a:t>
            </a:r>
            <a:r>
              <a:rPr lang="da-DK" dirty="0" err="1" smtClean="0"/>
              <a:t>internationally</a:t>
            </a:r>
            <a:r>
              <a:rPr lang="da-DK" dirty="0" smtClean="0"/>
              <a:t> </a:t>
            </a:r>
            <a:r>
              <a:rPr lang="da-DK" dirty="0" err="1" smtClean="0"/>
              <a:t>than</a:t>
            </a:r>
            <a:r>
              <a:rPr lang="da-DK" dirty="0" smtClean="0"/>
              <a:t> </a:t>
            </a:r>
            <a:r>
              <a:rPr lang="da-DK" dirty="0" err="1" smtClean="0"/>
              <a:t>others</a:t>
            </a:r>
            <a:endParaRPr lang="da-DK" dirty="0" smtClean="0"/>
          </a:p>
          <a:p>
            <a:pPr marL="688975" lvl="2">
              <a:buFont typeface="Arial" panose="020B0604020202020204" pitchFamily="34" charset="0"/>
              <a:buChar char="•"/>
            </a:pPr>
            <a:endParaRPr lang="da-DK" dirty="0" smtClean="0"/>
          </a:p>
          <a:p>
            <a:pPr marL="1143000" lvl="3">
              <a:buFont typeface="Arial" panose="020B0604020202020204" pitchFamily="34" charset="0"/>
              <a:buChar char="•"/>
            </a:pPr>
            <a:r>
              <a:rPr lang="da-DK" dirty="0" err="1"/>
              <a:t>Competition</a:t>
            </a:r>
            <a:r>
              <a:rPr lang="da-DK" dirty="0"/>
              <a:t> </a:t>
            </a:r>
            <a:r>
              <a:rPr lang="da-DK" dirty="0" smtClean="0"/>
              <a:t>Law, EU Law, Legal </a:t>
            </a:r>
            <a:r>
              <a:rPr lang="da-DK" dirty="0" err="1" smtClean="0"/>
              <a:t>Philosophy</a:t>
            </a:r>
            <a:r>
              <a:rPr lang="da-DK" dirty="0" smtClean="0"/>
              <a:t>, International Public Law, Human Rights, International Trade Law</a:t>
            </a:r>
          </a:p>
          <a:p>
            <a:pPr marL="914400" lvl="3" indent="0">
              <a:buNone/>
            </a:pPr>
            <a:endParaRPr lang="da-DK" dirty="0"/>
          </a:p>
          <a:p>
            <a:pPr marL="1143000" lvl="3">
              <a:buFont typeface="Arial" panose="020B0604020202020204" pitchFamily="34" charset="0"/>
              <a:buChar char="•"/>
            </a:pPr>
            <a:r>
              <a:rPr lang="da-DK" dirty="0" smtClean="0"/>
              <a:t>Administrative Law, </a:t>
            </a:r>
            <a:r>
              <a:rPr lang="da-DK" dirty="0" err="1" smtClean="0"/>
              <a:t>Criminal</a:t>
            </a:r>
            <a:r>
              <a:rPr lang="da-DK" dirty="0" smtClean="0"/>
              <a:t> Law or </a:t>
            </a:r>
            <a:r>
              <a:rPr lang="da-DK" dirty="0" err="1" smtClean="0"/>
              <a:t>Municipality</a:t>
            </a:r>
            <a:r>
              <a:rPr lang="da-DK" dirty="0" smtClean="0"/>
              <a:t> Law</a:t>
            </a:r>
          </a:p>
          <a:p>
            <a:pPr marL="1143000" lvl="3">
              <a:buFont typeface="Arial" panose="020B0604020202020204" pitchFamily="34" charset="0"/>
              <a:buChar char="•"/>
            </a:pPr>
            <a:endParaRPr lang="da-DK" dirty="0" smtClean="0"/>
          </a:p>
          <a:p>
            <a:pPr marL="1600200" lvl="4">
              <a:buFont typeface="Arial" panose="020B0604020202020204" pitchFamily="34" charset="0"/>
              <a:buChar char="•"/>
            </a:pPr>
            <a:r>
              <a:rPr lang="da-DK" dirty="0" smtClean="0"/>
              <a:t>Difference in </a:t>
            </a:r>
            <a:r>
              <a:rPr lang="da-DK" dirty="0" err="1" smtClean="0"/>
              <a:t>what</a:t>
            </a:r>
            <a:r>
              <a:rPr lang="da-DK" dirty="0" smtClean="0"/>
              <a:t> it is </a:t>
            </a:r>
            <a:r>
              <a:rPr lang="da-DK" dirty="0" err="1" smtClean="0"/>
              <a:t>possible</a:t>
            </a:r>
            <a:r>
              <a:rPr lang="da-DK" dirty="0" smtClean="0"/>
              <a:t> to </a:t>
            </a:r>
            <a:r>
              <a:rPr lang="da-DK" dirty="0" err="1" smtClean="0"/>
              <a:t>publish</a:t>
            </a:r>
            <a:r>
              <a:rPr lang="da-DK" dirty="0" smtClean="0"/>
              <a:t> </a:t>
            </a:r>
            <a:r>
              <a:rPr lang="da-DK" dirty="0" err="1" smtClean="0"/>
              <a:t>about</a:t>
            </a:r>
            <a:r>
              <a:rPr lang="da-DK" dirty="0" smtClean="0"/>
              <a:t> – country </a:t>
            </a:r>
            <a:r>
              <a:rPr lang="da-DK" dirty="0" err="1" smtClean="0"/>
              <a:t>reports</a:t>
            </a:r>
            <a:r>
              <a:rPr lang="da-DK" dirty="0" smtClean="0"/>
              <a:t>, </a:t>
            </a:r>
            <a:r>
              <a:rPr lang="da-DK" dirty="0" err="1" smtClean="0"/>
              <a:t>articles</a:t>
            </a:r>
            <a:r>
              <a:rPr lang="da-DK" dirty="0" smtClean="0"/>
              <a:t> on </a:t>
            </a:r>
            <a:r>
              <a:rPr lang="da-DK" dirty="0" err="1" smtClean="0"/>
              <a:t>domestic</a:t>
            </a:r>
            <a:r>
              <a:rPr lang="da-DK" dirty="0" smtClean="0"/>
              <a:t> </a:t>
            </a:r>
            <a:r>
              <a:rPr lang="da-DK" dirty="0" err="1" smtClean="0"/>
              <a:t>law</a:t>
            </a:r>
            <a:r>
              <a:rPr lang="da-DK" dirty="0" smtClean="0"/>
              <a:t> vs. participation in a </a:t>
            </a:r>
            <a:r>
              <a:rPr lang="da-DK" dirty="0" err="1" smtClean="0"/>
              <a:t>debate</a:t>
            </a:r>
            <a:r>
              <a:rPr lang="da-DK" dirty="0"/>
              <a:t> </a:t>
            </a:r>
            <a:r>
              <a:rPr lang="da-DK" dirty="0" err="1" smtClean="0"/>
              <a:t>within</a:t>
            </a:r>
            <a:r>
              <a:rPr lang="da-DK" dirty="0" smtClean="0"/>
              <a:t> a </a:t>
            </a:r>
            <a:r>
              <a:rPr lang="da-DK" dirty="0" err="1" smtClean="0"/>
              <a:t>field</a:t>
            </a:r>
            <a:r>
              <a:rPr lang="da-DK" dirty="0" smtClean="0"/>
              <a:t> of </a:t>
            </a:r>
            <a:r>
              <a:rPr lang="da-DK" dirty="0" err="1" smtClean="0"/>
              <a:t>law</a:t>
            </a:r>
            <a:r>
              <a:rPr lang="da-DK" dirty="0" smtClean="0"/>
              <a:t> </a:t>
            </a:r>
            <a:r>
              <a:rPr lang="da-DK" dirty="0" err="1" smtClean="0"/>
              <a:t>that</a:t>
            </a:r>
            <a:r>
              <a:rPr lang="da-DK" dirty="0" smtClean="0"/>
              <a:t> </a:t>
            </a:r>
            <a:r>
              <a:rPr lang="da-DK" dirty="0" err="1" smtClean="0"/>
              <a:t>share</a:t>
            </a:r>
            <a:r>
              <a:rPr lang="da-DK" dirty="0" smtClean="0"/>
              <a:t> a </a:t>
            </a:r>
            <a:r>
              <a:rPr lang="da-DK" dirty="0" err="1" smtClean="0"/>
              <a:t>common</a:t>
            </a:r>
            <a:r>
              <a:rPr lang="da-DK" dirty="0" smtClean="0"/>
              <a:t> </a:t>
            </a:r>
            <a:r>
              <a:rPr lang="da-DK" dirty="0" err="1" smtClean="0"/>
              <a:t>language</a:t>
            </a:r>
            <a:r>
              <a:rPr lang="da-DK" dirty="0" smtClean="0"/>
              <a:t> (EU </a:t>
            </a:r>
            <a:r>
              <a:rPr lang="da-DK" dirty="0" err="1" smtClean="0"/>
              <a:t>law</a:t>
            </a:r>
            <a:r>
              <a:rPr lang="da-DK" dirty="0" smtClean="0"/>
              <a:t>)</a:t>
            </a:r>
          </a:p>
          <a:p>
            <a:pPr marL="1600200" lvl="4">
              <a:buFont typeface="Arial" panose="020B0604020202020204" pitchFamily="34" charset="0"/>
              <a:buChar char="•"/>
            </a:pPr>
            <a:endParaRPr lang="da-DK" dirty="0"/>
          </a:p>
          <a:p>
            <a:pPr marL="1600200" lvl="4">
              <a:buFont typeface="Arial" panose="020B0604020202020204" pitchFamily="34" charset="0"/>
              <a:buChar char="•"/>
            </a:pPr>
            <a:r>
              <a:rPr lang="da-DK" dirty="0" err="1" smtClean="0"/>
              <a:t>Should</a:t>
            </a:r>
            <a:r>
              <a:rPr lang="da-DK" dirty="0" smtClean="0"/>
              <a:t> the succes </a:t>
            </a:r>
            <a:r>
              <a:rPr lang="da-DK" dirty="0" err="1" smtClean="0"/>
              <a:t>criteria’s</a:t>
            </a:r>
            <a:r>
              <a:rPr lang="da-DK" dirty="0" smtClean="0"/>
              <a:t> </a:t>
            </a:r>
            <a:r>
              <a:rPr lang="da-DK" dirty="0" err="1" smtClean="0"/>
              <a:t>be</a:t>
            </a:r>
            <a:r>
              <a:rPr lang="da-DK" dirty="0" smtClean="0"/>
              <a:t> the same ?</a:t>
            </a:r>
          </a:p>
          <a:p>
            <a:pPr marL="688975" lvl="2">
              <a:buFont typeface="Arial" panose="020B0604020202020204" pitchFamily="34" charset="0"/>
              <a:buChar char="•"/>
            </a:pPr>
            <a:endParaRPr lang="da-DK" dirty="0"/>
          </a:p>
          <a:p>
            <a:pPr marL="688975" lvl="2">
              <a:buFont typeface="Arial" panose="020B0604020202020204" pitchFamily="34" charset="0"/>
              <a:buChar char="•"/>
            </a:pPr>
            <a:endParaRPr lang="da-DK" dirty="0" smtClean="0"/>
          </a:p>
          <a:p>
            <a:pPr marL="460375" lvl="2" indent="0">
              <a:buNone/>
            </a:pPr>
            <a:endParaRPr lang="da-DK" dirty="0"/>
          </a:p>
          <a:p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060329E2-06BC-4934-8DAE-F60386276802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5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International </a:t>
            </a:r>
            <a:r>
              <a:rPr lang="da-DK" dirty="0" err="1" smtClean="0"/>
              <a:t>Publication</a:t>
            </a:r>
            <a:r>
              <a:rPr lang="da-DK" dirty="0" smtClean="0"/>
              <a:t> – </a:t>
            </a:r>
            <a:r>
              <a:rPr lang="da-DK" dirty="0" err="1" smtClean="0"/>
              <a:t>Where</a:t>
            </a:r>
            <a:r>
              <a:rPr lang="da-DK" dirty="0" smtClean="0"/>
              <a:t> ? For </a:t>
            </a:r>
            <a:r>
              <a:rPr lang="da-DK" dirty="0" err="1" smtClean="0"/>
              <a:t>whom</a:t>
            </a:r>
            <a:r>
              <a:rPr lang="da-DK" dirty="0" smtClean="0"/>
              <a:t> ?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da-DK" dirty="0" err="1"/>
              <a:t>publish</a:t>
            </a:r>
            <a:r>
              <a:rPr lang="da-DK" dirty="0"/>
              <a:t> </a:t>
            </a:r>
            <a:r>
              <a:rPr lang="da-DK" dirty="0" err="1"/>
              <a:t>about</a:t>
            </a:r>
            <a:r>
              <a:rPr lang="da-DK" dirty="0"/>
              <a:t> </a:t>
            </a:r>
            <a:r>
              <a:rPr lang="da-DK" dirty="0" err="1"/>
              <a:t>what</a:t>
            </a:r>
            <a:r>
              <a:rPr lang="da-DK" dirty="0"/>
              <a:t> ? </a:t>
            </a:r>
            <a:r>
              <a:rPr lang="da-DK" dirty="0" err="1"/>
              <a:t>Where</a:t>
            </a:r>
            <a:r>
              <a:rPr lang="da-DK" dirty="0"/>
              <a:t> ? For </a:t>
            </a:r>
            <a:r>
              <a:rPr lang="da-DK" dirty="0" err="1"/>
              <a:t>whom</a:t>
            </a:r>
            <a:r>
              <a:rPr lang="da-DK" dirty="0"/>
              <a:t> </a:t>
            </a:r>
            <a:r>
              <a:rPr lang="da-DK" dirty="0" smtClean="0"/>
              <a:t>?</a:t>
            </a:r>
          </a:p>
          <a:p>
            <a:pPr marL="0" lvl="1" indent="0">
              <a:buNone/>
            </a:pPr>
            <a:endParaRPr lang="da-DK" dirty="0"/>
          </a:p>
          <a:p>
            <a:pPr marL="688975" lvl="2">
              <a:buFont typeface="Arial" panose="020B0604020202020204" pitchFamily="34" charset="0"/>
              <a:buChar char="•"/>
            </a:pPr>
            <a:r>
              <a:rPr lang="da-DK" dirty="0" err="1" smtClean="0"/>
              <a:t>Where</a:t>
            </a:r>
            <a:r>
              <a:rPr lang="da-DK" dirty="0" smtClean="0"/>
              <a:t> ?</a:t>
            </a:r>
          </a:p>
          <a:p>
            <a:pPr marL="688975" lvl="2">
              <a:buFont typeface="Arial" panose="020B0604020202020204" pitchFamily="34" charset="0"/>
              <a:buChar char="•"/>
            </a:pPr>
            <a:endParaRPr lang="da-DK" dirty="0"/>
          </a:p>
          <a:p>
            <a:pPr marL="1143000" lvl="3">
              <a:buFont typeface="Arial" panose="020B0604020202020204" pitchFamily="34" charset="0"/>
              <a:buChar char="•"/>
            </a:pPr>
            <a:r>
              <a:rPr lang="da-DK" dirty="0" smtClean="0"/>
              <a:t>The Authority lists in the BFI model</a:t>
            </a:r>
          </a:p>
          <a:p>
            <a:pPr marL="1143000" lvl="3">
              <a:buFont typeface="Arial" panose="020B0604020202020204" pitchFamily="34" charset="0"/>
              <a:buChar char="•"/>
            </a:pPr>
            <a:endParaRPr lang="da-DK" dirty="0" smtClean="0"/>
          </a:p>
          <a:p>
            <a:pPr marL="1600200" lvl="4">
              <a:buFont typeface="Arial" panose="020B0604020202020204" pitchFamily="34" charset="0"/>
              <a:buChar char="•"/>
            </a:pPr>
            <a:r>
              <a:rPr lang="da-DK" dirty="0" err="1" smtClean="0"/>
              <a:t>Academia</a:t>
            </a:r>
            <a:r>
              <a:rPr lang="da-DK" dirty="0" smtClean="0"/>
              <a:t> (in Denmark) is </a:t>
            </a:r>
            <a:r>
              <a:rPr lang="da-DK" dirty="0" err="1" smtClean="0"/>
              <a:t>beginning</a:t>
            </a:r>
            <a:r>
              <a:rPr lang="da-DK" dirty="0" smtClean="0"/>
              <a:t> to </a:t>
            </a:r>
            <a:r>
              <a:rPr lang="da-DK" dirty="0" err="1" smtClean="0"/>
              <a:t>realize</a:t>
            </a:r>
            <a:r>
              <a:rPr lang="da-DK" dirty="0" smtClean="0"/>
              <a:t> </a:t>
            </a:r>
            <a:r>
              <a:rPr lang="da-DK" dirty="0" err="1" smtClean="0"/>
              <a:t>how</a:t>
            </a:r>
            <a:r>
              <a:rPr lang="da-DK" dirty="0" smtClean="0"/>
              <a:t> </a:t>
            </a:r>
            <a:r>
              <a:rPr lang="da-DK" dirty="0" err="1" smtClean="0"/>
              <a:t>important</a:t>
            </a:r>
            <a:r>
              <a:rPr lang="da-DK" dirty="0" smtClean="0"/>
              <a:t> </a:t>
            </a:r>
            <a:r>
              <a:rPr lang="da-DK" dirty="0" err="1" smtClean="0"/>
              <a:t>these</a:t>
            </a:r>
            <a:r>
              <a:rPr lang="da-DK" dirty="0" smtClean="0"/>
              <a:t> lists </a:t>
            </a:r>
            <a:r>
              <a:rPr lang="da-DK" dirty="0" err="1" smtClean="0"/>
              <a:t>are</a:t>
            </a:r>
            <a:endParaRPr lang="da-DK" dirty="0" smtClean="0"/>
          </a:p>
          <a:p>
            <a:pPr marL="1600200" lvl="4">
              <a:buFont typeface="Arial" panose="020B0604020202020204" pitchFamily="34" charset="0"/>
              <a:buChar char="•"/>
            </a:pPr>
            <a:endParaRPr lang="da-DK" dirty="0" smtClean="0"/>
          </a:p>
          <a:p>
            <a:pPr marL="1600200" lvl="4">
              <a:buFont typeface="Arial" panose="020B0604020202020204" pitchFamily="34" charset="0"/>
              <a:buChar char="•"/>
            </a:pPr>
            <a:r>
              <a:rPr lang="da-DK" dirty="0" smtClean="0"/>
              <a:t>The </a:t>
            </a:r>
            <a:r>
              <a:rPr lang="da-DK" dirty="0" err="1" smtClean="0"/>
              <a:t>relationship</a:t>
            </a:r>
            <a:r>
              <a:rPr lang="da-DK" dirty="0" smtClean="0"/>
              <a:t> </a:t>
            </a:r>
            <a:r>
              <a:rPr lang="da-DK" dirty="0" err="1" smtClean="0"/>
              <a:t>between</a:t>
            </a:r>
            <a:r>
              <a:rPr lang="da-DK" dirty="0" smtClean="0"/>
              <a:t> </a:t>
            </a:r>
            <a:r>
              <a:rPr lang="da-DK" dirty="0" err="1" smtClean="0"/>
              <a:t>thesis</a:t>
            </a:r>
            <a:r>
              <a:rPr lang="da-DK" dirty="0" smtClean="0"/>
              <a:t>’, </a:t>
            </a:r>
            <a:r>
              <a:rPr lang="da-DK" dirty="0" err="1" smtClean="0"/>
              <a:t>books</a:t>
            </a:r>
            <a:r>
              <a:rPr lang="da-DK" dirty="0" smtClean="0"/>
              <a:t> and </a:t>
            </a:r>
            <a:r>
              <a:rPr lang="da-DK" dirty="0" err="1" smtClean="0"/>
              <a:t>articles</a:t>
            </a:r>
            <a:endParaRPr lang="da-DK" dirty="0" smtClean="0"/>
          </a:p>
          <a:p>
            <a:pPr marL="2057400" lvl="5">
              <a:buFont typeface="Arial" panose="020B0604020202020204" pitchFamily="34" charset="0"/>
              <a:buChar char="•"/>
            </a:pPr>
            <a:r>
              <a:rPr lang="da-DK" dirty="0" smtClean="0"/>
              <a:t>See the point system </a:t>
            </a:r>
            <a:r>
              <a:rPr lang="da-DK" dirty="0" err="1" smtClean="0"/>
              <a:t>here</a:t>
            </a:r>
            <a:r>
              <a:rPr lang="da-DK" dirty="0"/>
              <a:t> </a:t>
            </a:r>
            <a:endParaRPr lang="da-DK" dirty="0" smtClean="0"/>
          </a:p>
          <a:p>
            <a:pPr marL="1828800" lvl="5" indent="0">
              <a:buNone/>
            </a:pPr>
            <a:r>
              <a:rPr lang="da-DK" dirty="0" smtClean="0">
                <a:hlinkClick r:id="rId2"/>
              </a:rPr>
              <a:t>http</a:t>
            </a:r>
            <a:r>
              <a:rPr lang="da-DK" dirty="0">
                <a:hlinkClick r:id="rId2"/>
              </a:rPr>
              <a:t>://</a:t>
            </a:r>
            <a:r>
              <a:rPr lang="da-DK" dirty="0" smtClean="0">
                <a:hlinkClick r:id="rId2"/>
              </a:rPr>
              <a:t>ufm.dk/forskning-og-innovation/statistik-og-analyser/den-bibliometriske-forskningsindikator/vaegtning</a:t>
            </a:r>
            <a:endParaRPr lang="da-DK" dirty="0" smtClean="0"/>
          </a:p>
          <a:p>
            <a:pPr marL="1371600" lvl="4" indent="0">
              <a:buNone/>
            </a:pPr>
            <a:endParaRPr lang="da-DK" dirty="0"/>
          </a:p>
          <a:p>
            <a:pPr marL="1600200" lvl="4">
              <a:buFont typeface="Arial" panose="020B0604020202020204" pitchFamily="34" charset="0"/>
              <a:buChar char="•"/>
            </a:pPr>
            <a:r>
              <a:rPr lang="da-DK" dirty="0" smtClean="0"/>
              <a:t>An international </a:t>
            </a:r>
            <a:r>
              <a:rPr lang="da-DK" dirty="0" err="1" smtClean="0"/>
              <a:t>common</a:t>
            </a:r>
            <a:r>
              <a:rPr lang="da-DK" dirty="0" smtClean="0"/>
              <a:t> </a:t>
            </a:r>
            <a:r>
              <a:rPr lang="da-DK" dirty="0" err="1" smtClean="0"/>
              <a:t>language</a:t>
            </a:r>
            <a:r>
              <a:rPr lang="da-DK" dirty="0" smtClean="0"/>
              <a:t> </a:t>
            </a:r>
            <a:r>
              <a:rPr lang="da-DK" dirty="0" err="1" smtClean="0"/>
              <a:t>like</a:t>
            </a:r>
            <a:r>
              <a:rPr lang="da-DK" dirty="0" smtClean="0"/>
              <a:t> in </a:t>
            </a:r>
            <a:r>
              <a:rPr lang="da-DK" dirty="0" err="1" smtClean="0"/>
              <a:t>economics</a:t>
            </a:r>
            <a:r>
              <a:rPr lang="da-DK" dirty="0" smtClean="0"/>
              <a:t> ? </a:t>
            </a:r>
            <a:endParaRPr lang="da-DK" dirty="0"/>
          </a:p>
          <a:p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060329E2-06BC-4934-8DAE-F60386276802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44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International </a:t>
            </a:r>
            <a:r>
              <a:rPr lang="da-DK" dirty="0" err="1" smtClean="0"/>
              <a:t>Publication</a:t>
            </a:r>
            <a:r>
              <a:rPr lang="da-DK" dirty="0" smtClean="0"/>
              <a:t> – </a:t>
            </a:r>
            <a:r>
              <a:rPr lang="da-DK" dirty="0" err="1" smtClean="0"/>
              <a:t>where</a:t>
            </a:r>
            <a:r>
              <a:rPr lang="da-DK" dirty="0" smtClean="0"/>
              <a:t> ?  For </a:t>
            </a:r>
            <a:r>
              <a:rPr lang="da-DK" dirty="0" err="1" smtClean="0"/>
              <a:t>whom</a:t>
            </a:r>
            <a:r>
              <a:rPr lang="da-DK" dirty="0" smtClean="0"/>
              <a:t> ?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da-DK" dirty="0" err="1"/>
              <a:t>publish</a:t>
            </a:r>
            <a:r>
              <a:rPr lang="da-DK" dirty="0"/>
              <a:t> </a:t>
            </a:r>
            <a:r>
              <a:rPr lang="da-DK" dirty="0" err="1"/>
              <a:t>about</a:t>
            </a:r>
            <a:r>
              <a:rPr lang="da-DK" dirty="0"/>
              <a:t> </a:t>
            </a:r>
            <a:r>
              <a:rPr lang="da-DK" dirty="0" err="1"/>
              <a:t>what</a:t>
            </a:r>
            <a:r>
              <a:rPr lang="da-DK" dirty="0"/>
              <a:t> ? </a:t>
            </a:r>
            <a:r>
              <a:rPr lang="da-DK" dirty="0" err="1"/>
              <a:t>Where</a:t>
            </a:r>
            <a:r>
              <a:rPr lang="da-DK" dirty="0"/>
              <a:t> ? For </a:t>
            </a:r>
            <a:r>
              <a:rPr lang="da-DK" dirty="0" err="1"/>
              <a:t>whom</a:t>
            </a:r>
            <a:r>
              <a:rPr lang="da-DK" dirty="0"/>
              <a:t> </a:t>
            </a:r>
            <a:r>
              <a:rPr lang="da-DK" dirty="0" smtClean="0"/>
              <a:t>?</a:t>
            </a:r>
          </a:p>
          <a:p>
            <a:pPr marL="0" lvl="1" indent="0">
              <a:buNone/>
            </a:pPr>
            <a:endParaRPr lang="da-DK" dirty="0"/>
          </a:p>
          <a:p>
            <a:pPr marL="0" lvl="1" indent="0">
              <a:buNone/>
            </a:pPr>
            <a:endParaRPr lang="da-DK" dirty="0" smtClean="0"/>
          </a:p>
          <a:p>
            <a:pPr marL="688975" lvl="2">
              <a:buFont typeface="Arial" panose="020B0604020202020204" pitchFamily="34" charset="0"/>
              <a:buChar char="•"/>
            </a:pPr>
            <a:r>
              <a:rPr lang="da-DK" dirty="0"/>
              <a:t>For </a:t>
            </a:r>
            <a:r>
              <a:rPr lang="da-DK" dirty="0" err="1"/>
              <a:t>whom</a:t>
            </a:r>
            <a:r>
              <a:rPr lang="da-DK" dirty="0"/>
              <a:t> ?</a:t>
            </a:r>
          </a:p>
          <a:p>
            <a:pPr marL="688975" lvl="2">
              <a:buFont typeface="Arial" panose="020B0604020202020204" pitchFamily="34" charset="0"/>
              <a:buChar char="•"/>
            </a:pPr>
            <a:endParaRPr lang="da-DK" dirty="0"/>
          </a:p>
          <a:p>
            <a:pPr marL="1143000" lvl="3">
              <a:buFont typeface="Arial" panose="020B0604020202020204" pitchFamily="34" charset="0"/>
              <a:buChar char="•"/>
            </a:pPr>
            <a:r>
              <a:rPr lang="da-DK" dirty="0"/>
              <a:t>?? Academics – </a:t>
            </a:r>
            <a:r>
              <a:rPr lang="da-DK" dirty="0" err="1"/>
              <a:t>people</a:t>
            </a:r>
            <a:r>
              <a:rPr lang="da-DK" dirty="0"/>
              <a:t> </a:t>
            </a:r>
            <a:r>
              <a:rPr lang="da-DK" dirty="0" err="1"/>
              <a:t>outside</a:t>
            </a:r>
            <a:r>
              <a:rPr lang="da-DK" dirty="0"/>
              <a:t> </a:t>
            </a:r>
            <a:r>
              <a:rPr lang="da-DK" dirty="0" err="1"/>
              <a:t>academia</a:t>
            </a:r>
            <a:r>
              <a:rPr lang="da-DK" dirty="0"/>
              <a:t> ? </a:t>
            </a:r>
            <a:r>
              <a:rPr lang="da-DK" dirty="0" err="1"/>
              <a:t>Both</a:t>
            </a:r>
            <a:r>
              <a:rPr lang="da-DK" dirty="0"/>
              <a:t> </a:t>
            </a:r>
            <a:r>
              <a:rPr lang="da-DK" dirty="0" smtClean="0"/>
              <a:t>?</a:t>
            </a:r>
          </a:p>
          <a:p>
            <a:pPr marL="914400" lvl="3" indent="0">
              <a:buNone/>
            </a:pPr>
            <a:r>
              <a:rPr lang="da-DK" dirty="0" smtClean="0"/>
              <a:t> </a:t>
            </a:r>
            <a:endParaRPr lang="da-DK" dirty="0"/>
          </a:p>
          <a:p>
            <a:pPr marL="1600200" lvl="4">
              <a:buFont typeface="Arial" panose="020B0604020202020204" pitchFamily="34" charset="0"/>
              <a:buChar char="•"/>
            </a:pPr>
            <a:r>
              <a:rPr lang="da-DK" dirty="0"/>
              <a:t>The tradition in </a:t>
            </a:r>
            <a:r>
              <a:rPr lang="da-DK" dirty="0" err="1"/>
              <a:t>many</a:t>
            </a:r>
            <a:r>
              <a:rPr lang="da-DK" dirty="0"/>
              <a:t> </a:t>
            </a:r>
            <a:r>
              <a:rPr lang="da-DK" dirty="0" err="1"/>
              <a:t>discplines</a:t>
            </a:r>
            <a:r>
              <a:rPr lang="da-DK" dirty="0"/>
              <a:t> in </a:t>
            </a:r>
            <a:r>
              <a:rPr lang="da-DK" dirty="0" err="1"/>
              <a:t>law</a:t>
            </a:r>
            <a:r>
              <a:rPr lang="da-DK" dirty="0"/>
              <a:t> is in Scandinavia a </a:t>
            </a:r>
            <a:r>
              <a:rPr lang="da-DK" dirty="0" err="1"/>
              <a:t>close</a:t>
            </a:r>
            <a:r>
              <a:rPr lang="da-DK" dirty="0"/>
              <a:t> </a:t>
            </a:r>
            <a:r>
              <a:rPr lang="da-DK" dirty="0" err="1"/>
              <a:t>relationship</a:t>
            </a:r>
            <a:r>
              <a:rPr lang="da-DK" dirty="0"/>
              <a:t> </a:t>
            </a:r>
            <a:r>
              <a:rPr lang="da-DK" dirty="0" err="1"/>
              <a:t>between</a:t>
            </a:r>
            <a:r>
              <a:rPr lang="da-DK" dirty="0"/>
              <a:t> </a:t>
            </a:r>
            <a:r>
              <a:rPr lang="da-DK" dirty="0" err="1"/>
              <a:t>academia</a:t>
            </a:r>
            <a:r>
              <a:rPr lang="da-DK" dirty="0"/>
              <a:t> and ”real” </a:t>
            </a:r>
            <a:r>
              <a:rPr lang="da-DK" dirty="0" err="1"/>
              <a:t>life</a:t>
            </a:r>
            <a:r>
              <a:rPr lang="da-DK" dirty="0"/>
              <a:t> </a:t>
            </a:r>
            <a:endParaRPr lang="da-DK" dirty="0" smtClean="0"/>
          </a:p>
          <a:p>
            <a:pPr marL="1371600" lvl="4" indent="0">
              <a:buNone/>
            </a:pPr>
            <a:endParaRPr lang="da-DK" dirty="0"/>
          </a:p>
          <a:p>
            <a:pPr marL="1600200" lvl="4">
              <a:buFont typeface="Arial" panose="020B0604020202020204" pitchFamily="34" charset="0"/>
              <a:buChar char="•"/>
            </a:pPr>
            <a:r>
              <a:rPr lang="da-DK" dirty="0"/>
              <a:t>The link </a:t>
            </a:r>
            <a:r>
              <a:rPr lang="da-DK" dirty="0" err="1"/>
              <a:t>between</a:t>
            </a:r>
            <a:r>
              <a:rPr lang="da-DK" dirty="0"/>
              <a:t> peer </a:t>
            </a:r>
            <a:r>
              <a:rPr lang="da-DK" dirty="0" err="1"/>
              <a:t>reviewed</a:t>
            </a:r>
            <a:r>
              <a:rPr lang="da-DK" dirty="0"/>
              <a:t> journals and the tradition ? How to balance ?</a:t>
            </a:r>
          </a:p>
          <a:p>
            <a:pPr marL="285750" lvl="1"/>
            <a:endParaRPr lang="da-DK" dirty="0"/>
          </a:p>
          <a:p>
            <a:endParaRPr lang="da-DK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060329E2-06BC-4934-8DAE-F60386276802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69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International </a:t>
            </a:r>
            <a:r>
              <a:rPr lang="da-DK" dirty="0" err="1" smtClean="0"/>
              <a:t>Publication</a:t>
            </a:r>
            <a:r>
              <a:rPr lang="da-DK" dirty="0" smtClean="0"/>
              <a:t> – the Danish </a:t>
            </a:r>
            <a:r>
              <a:rPr lang="da-DK" dirty="0" err="1" smtClean="0"/>
              <a:t>discussion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The Danish </a:t>
            </a:r>
            <a:r>
              <a:rPr lang="da-DK" dirty="0" err="1" smtClean="0"/>
              <a:t>discussion</a:t>
            </a:r>
            <a:r>
              <a:rPr lang="da-DK" dirty="0" smtClean="0"/>
              <a:t> – </a:t>
            </a:r>
            <a:r>
              <a:rPr lang="da-DK" dirty="0" err="1" smtClean="0"/>
              <a:t>pro’s</a:t>
            </a:r>
            <a:r>
              <a:rPr lang="da-DK" dirty="0" smtClean="0"/>
              <a:t> and </a:t>
            </a:r>
            <a:r>
              <a:rPr lang="da-DK" dirty="0" err="1" smtClean="0"/>
              <a:t>con’s</a:t>
            </a:r>
            <a:r>
              <a:rPr lang="da-DK" dirty="0" smtClean="0"/>
              <a:t>, </a:t>
            </a:r>
            <a:r>
              <a:rPr lang="da-DK" dirty="0" err="1" smtClean="0"/>
              <a:t>what</a:t>
            </a:r>
            <a:r>
              <a:rPr lang="da-DK" dirty="0" smtClean="0"/>
              <a:t> is </a:t>
            </a:r>
            <a:r>
              <a:rPr lang="da-DK" dirty="0" err="1" smtClean="0"/>
              <a:t>gained</a:t>
            </a:r>
            <a:r>
              <a:rPr lang="da-DK" dirty="0" smtClean="0"/>
              <a:t>, </a:t>
            </a:r>
            <a:r>
              <a:rPr lang="da-DK" dirty="0" err="1" smtClean="0"/>
              <a:t>what</a:t>
            </a:r>
            <a:r>
              <a:rPr lang="da-DK" dirty="0" smtClean="0"/>
              <a:t> </a:t>
            </a:r>
            <a:r>
              <a:rPr lang="da-DK" dirty="0" err="1" smtClean="0"/>
              <a:t>are</a:t>
            </a:r>
            <a:r>
              <a:rPr lang="da-DK" dirty="0" smtClean="0"/>
              <a:t> the </a:t>
            </a:r>
            <a:r>
              <a:rPr lang="da-DK" dirty="0" err="1" smtClean="0"/>
              <a:t>challenges</a:t>
            </a:r>
            <a:r>
              <a:rPr lang="da-DK" dirty="0" smtClean="0"/>
              <a:t> ?</a:t>
            </a:r>
          </a:p>
          <a:p>
            <a:endParaRPr lang="da-DK" dirty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a-DK" sz="1400" dirty="0" smtClean="0"/>
              <a:t>Here to </a:t>
            </a:r>
            <a:r>
              <a:rPr lang="da-DK" sz="1400" dirty="0" err="1" smtClean="0"/>
              <a:t>stay</a:t>
            </a:r>
            <a:r>
              <a:rPr lang="da-DK" sz="1400" dirty="0" smtClean="0"/>
              <a:t> ?   The BFI system </a:t>
            </a:r>
            <a:r>
              <a:rPr lang="da-DK" sz="1400" dirty="0" err="1" smtClean="0"/>
              <a:t>reflects</a:t>
            </a:r>
            <a:r>
              <a:rPr lang="da-DK" sz="1400" dirty="0" smtClean="0"/>
              <a:t> a tradition not </a:t>
            </a:r>
            <a:r>
              <a:rPr lang="da-DK" sz="1400" dirty="0" err="1" smtClean="0"/>
              <a:t>well</a:t>
            </a:r>
            <a:r>
              <a:rPr lang="da-DK" sz="1400" dirty="0" smtClean="0"/>
              <a:t> </a:t>
            </a:r>
            <a:r>
              <a:rPr lang="da-DK" sz="1400" dirty="0" err="1" smtClean="0"/>
              <a:t>known</a:t>
            </a:r>
            <a:r>
              <a:rPr lang="da-DK" sz="1400" dirty="0" smtClean="0"/>
              <a:t> or </a:t>
            </a:r>
            <a:r>
              <a:rPr lang="da-DK" sz="1400" dirty="0" err="1" smtClean="0"/>
              <a:t>established</a:t>
            </a:r>
            <a:r>
              <a:rPr lang="da-DK" sz="1400" dirty="0" smtClean="0"/>
              <a:t> in </a:t>
            </a:r>
            <a:r>
              <a:rPr lang="da-DK" sz="1400" dirty="0" err="1" smtClean="0"/>
              <a:t>law</a:t>
            </a:r>
            <a:r>
              <a:rPr lang="da-DK" sz="1400" dirty="0" smtClean="0"/>
              <a:t>  - </a:t>
            </a:r>
            <a:r>
              <a:rPr lang="da-DK" sz="1400" dirty="0" err="1" smtClean="0"/>
              <a:t>critisized</a:t>
            </a:r>
            <a:r>
              <a:rPr lang="da-DK" sz="1400" dirty="0" smtClean="0"/>
              <a:t> but </a:t>
            </a:r>
            <a:r>
              <a:rPr lang="da-DK" sz="1400" dirty="0" err="1" smtClean="0"/>
              <a:t>defended</a:t>
            </a:r>
            <a:r>
              <a:rPr lang="da-DK" sz="1400" dirty="0" smtClean="0"/>
              <a:t> by </a:t>
            </a:r>
            <a:r>
              <a:rPr lang="da-DK" sz="1400" dirty="0" err="1" smtClean="0"/>
              <a:t>politicians</a:t>
            </a:r>
            <a:r>
              <a:rPr lang="da-DK" sz="1400" dirty="0" smtClean="0"/>
              <a:t> as the </a:t>
            </a:r>
            <a:r>
              <a:rPr lang="da-DK" sz="1400" dirty="0" err="1" smtClean="0"/>
              <a:t>best</a:t>
            </a:r>
            <a:r>
              <a:rPr lang="da-DK" sz="1400" dirty="0" smtClean="0"/>
              <a:t> </a:t>
            </a:r>
            <a:r>
              <a:rPr lang="da-DK" sz="1400" dirty="0" err="1" smtClean="0"/>
              <a:t>we</a:t>
            </a:r>
            <a:r>
              <a:rPr lang="da-DK" sz="1400" dirty="0" smtClean="0"/>
              <a:t> have to measure </a:t>
            </a:r>
            <a:r>
              <a:rPr lang="da-DK" sz="1400" dirty="0" err="1" smtClean="0"/>
              <a:t>quality</a:t>
            </a:r>
            <a:r>
              <a:rPr lang="da-DK" sz="1400" dirty="0" smtClean="0"/>
              <a:t> in research</a:t>
            </a:r>
          </a:p>
          <a:p>
            <a:pPr marL="1028700" lvl="1">
              <a:buFont typeface="Arial" panose="020B0604020202020204" pitchFamily="34" charset="0"/>
              <a:buChar char="•"/>
            </a:pPr>
            <a:endParaRPr lang="da-DK" sz="1400" dirty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a-DK" sz="1400" dirty="0" smtClean="0"/>
              <a:t>The </a:t>
            </a:r>
            <a:r>
              <a:rPr lang="da-DK" sz="1400" dirty="0" err="1" smtClean="0"/>
              <a:t>question</a:t>
            </a:r>
            <a:r>
              <a:rPr lang="da-DK" sz="1400" dirty="0" smtClean="0"/>
              <a:t> of the </a:t>
            </a:r>
            <a:r>
              <a:rPr lang="da-DK" sz="1400" dirty="0" err="1" smtClean="0"/>
              <a:t>relationship</a:t>
            </a:r>
            <a:r>
              <a:rPr lang="da-DK" sz="1400" dirty="0" smtClean="0"/>
              <a:t> </a:t>
            </a:r>
            <a:r>
              <a:rPr lang="da-DK" sz="1400" dirty="0" err="1" smtClean="0"/>
              <a:t>between</a:t>
            </a:r>
            <a:r>
              <a:rPr lang="da-DK" sz="1400" dirty="0" smtClean="0"/>
              <a:t> </a:t>
            </a:r>
            <a:r>
              <a:rPr lang="da-DK" sz="1400" dirty="0" err="1" smtClean="0"/>
              <a:t>articles</a:t>
            </a:r>
            <a:r>
              <a:rPr lang="da-DK" sz="1400" dirty="0" smtClean="0"/>
              <a:t> and </a:t>
            </a:r>
            <a:r>
              <a:rPr lang="da-DK" sz="1400" dirty="0" err="1" smtClean="0"/>
              <a:t>books</a:t>
            </a:r>
            <a:r>
              <a:rPr lang="da-DK" sz="1400" dirty="0" smtClean="0"/>
              <a:t> (</a:t>
            </a:r>
            <a:r>
              <a:rPr lang="da-DK" sz="1400" dirty="0" err="1" smtClean="0"/>
              <a:t>thesis</a:t>
            </a:r>
            <a:r>
              <a:rPr lang="da-DK" sz="1400" dirty="0" smtClean="0"/>
              <a:t>’) ? </a:t>
            </a:r>
            <a:r>
              <a:rPr lang="da-DK" sz="1400" dirty="0" err="1" smtClean="0"/>
              <a:t>Does</a:t>
            </a:r>
            <a:r>
              <a:rPr lang="da-DK" sz="1400" dirty="0" smtClean="0"/>
              <a:t> the BFI model </a:t>
            </a:r>
            <a:r>
              <a:rPr lang="da-DK" sz="1400" dirty="0" err="1" smtClean="0"/>
              <a:t>tell</a:t>
            </a:r>
            <a:r>
              <a:rPr lang="da-DK" sz="1400" dirty="0" smtClean="0"/>
              <a:t> the </a:t>
            </a:r>
            <a:r>
              <a:rPr lang="da-DK" sz="1400" dirty="0" err="1" smtClean="0"/>
              <a:t>whole</a:t>
            </a:r>
            <a:r>
              <a:rPr lang="da-DK" sz="1400" dirty="0" smtClean="0"/>
              <a:t> story </a:t>
            </a:r>
            <a:r>
              <a:rPr lang="da-DK" sz="1400" dirty="0" err="1" smtClean="0"/>
              <a:t>about</a:t>
            </a:r>
            <a:r>
              <a:rPr lang="da-DK" sz="1400" dirty="0" smtClean="0"/>
              <a:t> </a:t>
            </a:r>
            <a:r>
              <a:rPr lang="da-DK" sz="1400" dirty="0" err="1" smtClean="0"/>
              <a:t>what</a:t>
            </a:r>
            <a:r>
              <a:rPr lang="da-DK" sz="1400" dirty="0" smtClean="0"/>
              <a:t> must </a:t>
            </a:r>
            <a:r>
              <a:rPr lang="da-DK" sz="1400" dirty="0" err="1" smtClean="0"/>
              <a:t>be</a:t>
            </a:r>
            <a:r>
              <a:rPr lang="da-DK" sz="1400" dirty="0" smtClean="0"/>
              <a:t> </a:t>
            </a:r>
            <a:r>
              <a:rPr lang="da-DK" sz="1400" dirty="0" err="1" smtClean="0"/>
              <a:t>considered</a:t>
            </a:r>
            <a:r>
              <a:rPr lang="da-DK" sz="1400" dirty="0" smtClean="0"/>
              <a:t> </a:t>
            </a:r>
            <a:r>
              <a:rPr lang="da-DK" sz="1400" dirty="0" err="1" smtClean="0"/>
              <a:t>good</a:t>
            </a:r>
            <a:r>
              <a:rPr lang="da-DK" sz="1400" dirty="0" smtClean="0"/>
              <a:t> research ? 15 bad </a:t>
            </a:r>
            <a:r>
              <a:rPr lang="da-DK" sz="1400" dirty="0" err="1" smtClean="0"/>
              <a:t>articles</a:t>
            </a:r>
            <a:r>
              <a:rPr lang="da-DK" sz="1400" dirty="0" smtClean="0"/>
              <a:t> </a:t>
            </a:r>
            <a:r>
              <a:rPr lang="da-DK" sz="1400" dirty="0" err="1" smtClean="0"/>
              <a:t>count</a:t>
            </a:r>
            <a:r>
              <a:rPr lang="da-DK" sz="1400" dirty="0" smtClean="0"/>
              <a:t> more </a:t>
            </a:r>
            <a:r>
              <a:rPr lang="da-DK" sz="1400" dirty="0" err="1" smtClean="0"/>
              <a:t>than</a:t>
            </a:r>
            <a:r>
              <a:rPr lang="da-DK" sz="1400" dirty="0" smtClean="0"/>
              <a:t> </a:t>
            </a:r>
            <a:r>
              <a:rPr lang="da-DK" sz="1400" dirty="0" err="1" smtClean="0"/>
              <a:t>one</a:t>
            </a:r>
            <a:r>
              <a:rPr lang="da-DK" sz="1400" dirty="0" smtClean="0"/>
              <a:t> </a:t>
            </a:r>
            <a:r>
              <a:rPr lang="da-DK" sz="1400" dirty="0" err="1" smtClean="0"/>
              <a:t>good</a:t>
            </a:r>
            <a:r>
              <a:rPr lang="da-DK" sz="1400" dirty="0" smtClean="0"/>
              <a:t> ? Or </a:t>
            </a:r>
            <a:r>
              <a:rPr lang="da-DK" sz="1400" dirty="0" err="1" smtClean="0"/>
              <a:t>one</a:t>
            </a:r>
            <a:r>
              <a:rPr lang="da-DK" sz="1400" dirty="0" smtClean="0"/>
              <a:t> </a:t>
            </a:r>
            <a:r>
              <a:rPr lang="da-DK" sz="1400" dirty="0" err="1" smtClean="0"/>
              <a:t>good</a:t>
            </a:r>
            <a:r>
              <a:rPr lang="da-DK" sz="1400" dirty="0" smtClean="0"/>
              <a:t> book ? </a:t>
            </a:r>
            <a:r>
              <a:rPr lang="da-DK" sz="1400" dirty="0" err="1" smtClean="0"/>
              <a:t>Quanitity</a:t>
            </a:r>
            <a:r>
              <a:rPr lang="da-DK" sz="1400" dirty="0" smtClean="0"/>
              <a:t> over </a:t>
            </a:r>
            <a:r>
              <a:rPr lang="da-DK" sz="1400" dirty="0" err="1" smtClean="0"/>
              <a:t>quality</a:t>
            </a:r>
            <a:r>
              <a:rPr lang="da-DK" sz="1400" dirty="0" smtClean="0"/>
              <a:t> ? Academic </a:t>
            </a:r>
            <a:r>
              <a:rPr lang="da-DK" sz="1400" dirty="0" err="1" smtClean="0"/>
              <a:t>freedom</a:t>
            </a:r>
            <a:r>
              <a:rPr lang="da-DK" sz="1400" dirty="0" smtClean="0"/>
              <a:t> ?</a:t>
            </a:r>
          </a:p>
          <a:p>
            <a:pPr marL="1028700" lvl="1">
              <a:buFont typeface="Arial" panose="020B0604020202020204" pitchFamily="34" charset="0"/>
              <a:buChar char="•"/>
            </a:pPr>
            <a:endParaRPr lang="da-DK" sz="1400" dirty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a-DK" sz="1400" dirty="0" err="1" smtClean="0"/>
              <a:t>Some</a:t>
            </a:r>
            <a:r>
              <a:rPr lang="da-DK" sz="1400" dirty="0" smtClean="0"/>
              <a:t> </a:t>
            </a:r>
            <a:r>
              <a:rPr lang="da-DK" sz="1400" dirty="0" err="1" smtClean="0"/>
              <a:t>areas</a:t>
            </a:r>
            <a:r>
              <a:rPr lang="da-DK" sz="1400" dirty="0" smtClean="0"/>
              <a:t> of </a:t>
            </a:r>
            <a:r>
              <a:rPr lang="da-DK" sz="1400" dirty="0" err="1" smtClean="0"/>
              <a:t>law</a:t>
            </a:r>
            <a:r>
              <a:rPr lang="da-DK" sz="1400" dirty="0" smtClean="0"/>
              <a:t> </a:t>
            </a:r>
            <a:r>
              <a:rPr lang="da-DK" sz="1400" dirty="0" err="1" smtClean="0"/>
              <a:t>are</a:t>
            </a:r>
            <a:r>
              <a:rPr lang="da-DK" sz="1400" dirty="0" smtClean="0"/>
              <a:t> </a:t>
            </a:r>
            <a:r>
              <a:rPr lang="da-DK" sz="1400" dirty="0" err="1" smtClean="0"/>
              <a:t>easier</a:t>
            </a:r>
            <a:r>
              <a:rPr lang="da-DK" sz="1400" dirty="0" smtClean="0"/>
              <a:t> to </a:t>
            </a:r>
            <a:r>
              <a:rPr lang="da-DK" sz="1400" dirty="0" err="1" smtClean="0"/>
              <a:t>publish</a:t>
            </a:r>
            <a:r>
              <a:rPr lang="da-DK" sz="1400" dirty="0" smtClean="0"/>
              <a:t> </a:t>
            </a:r>
            <a:r>
              <a:rPr lang="da-DK" sz="1400" dirty="0" err="1" smtClean="0"/>
              <a:t>internationally</a:t>
            </a:r>
            <a:r>
              <a:rPr lang="da-DK" sz="1400" dirty="0" smtClean="0"/>
              <a:t> </a:t>
            </a:r>
            <a:r>
              <a:rPr lang="da-DK" sz="1400" dirty="0" err="1" smtClean="0"/>
              <a:t>about</a:t>
            </a:r>
            <a:r>
              <a:rPr lang="da-DK" sz="1400" dirty="0" smtClean="0"/>
              <a:t> </a:t>
            </a:r>
            <a:r>
              <a:rPr lang="da-DK" sz="1400" dirty="0" err="1" smtClean="0"/>
              <a:t>than</a:t>
            </a:r>
            <a:r>
              <a:rPr lang="da-DK" sz="1400" dirty="0" smtClean="0"/>
              <a:t> </a:t>
            </a:r>
            <a:r>
              <a:rPr lang="da-DK" sz="1400" dirty="0" err="1" smtClean="0"/>
              <a:t>others</a:t>
            </a:r>
            <a:r>
              <a:rPr lang="da-DK" sz="1400" dirty="0" smtClean="0"/>
              <a:t> ? Is BFI the same as </a:t>
            </a:r>
            <a:r>
              <a:rPr lang="da-DK" sz="1400" dirty="0" err="1" smtClean="0"/>
              <a:t>internationalisation</a:t>
            </a:r>
            <a:r>
              <a:rPr lang="da-DK" sz="1400" dirty="0" smtClean="0"/>
              <a:t> ? </a:t>
            </a:r>
          </a:p>
          <a:p>
            <a:pPr marL="1028700" lvl="1">
              <a:buFont typeface="Arial" panose="020B0604020202020204" pitchFamily="34" charset="0"/>
              <a:buChar char="•"/>
            </a:pPr>
            <a:endParaRPr lang="da-DK" sz="1400" dirty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a-DK" sz="1400" dirty="0" smtClean="0"/>
              <a:t>A more clear international profile and the </a:t>
            </a:r>
            <a:r>
              <a:rPr lang="da-DK" sz="1400" dirty="0" err="1" smtClean="0"/>
              <a:t>joy</a:t>
            </a:r>
            <a:r>
              <a:rPr lang="da-DK" sz="1400" dirty="0" smtClean="0"/>
              <a:t> of </a:t>
            </a:r>
            <a:r>
              <a:rPr lang="da-DK" sz="1400" dirty="0" err="1" smtClean="0"/>
              <a:t>working</a:t>
            </a:r>
            <a:r>
              <a:rPr lang="da-DK" sz="1400" dirty="0" smtClean="0"/>
              <a:t> with </a:t>
            </a:r>
            <a:r>
              <a:rPr lang="da-DK" sz="1400" dirty="0" err="1" smtClean="0"/>
              <a:t>colleagues</a:t>
            </a:r>
            <a:r>
              <a:rPr lang="da-DK" sz="1400" dirty="0" smtClean="0"/>
              <a:t> in </a:t>
            </a:r>
            <a:r>
              <a:rPr lang="da-DK" sz="1400" dirty="0" err="1" smtClean="0"/>
              <a:t>other</a:t>
            </a:r>
            <a:r>
              <a:rPr lang="da-DK" sz="1400" dirty="0" smtClean="0"/>
              <a:t> </a:t>
            </a:r>
            <a:r>
              <a:rPr lang="da-DK" sz="1400" dirty="0" err="1" smtClean="0"/>
              <a:t>countries</a:t>
            </a:r>
            <a:r>
              <a:rPr lang="da-DK" sz="1400" dirty="0" smtClean="0"/>
              <a:t> ?</a:t>
            </a:r>
          </a:p>
          <a:p>
            <a:pPr marL="1028700" lvl="1">
              <a:buFont typeface="Arial" panose="020B0604020202020204" pitchFamily="34" charset="0"/>
              <a:buChar char="•"/>
            </a:pPr>
            <a:endParaRPr lang="da-DK" sz="1400" dirty="0" smtClean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a-DK" sz="1400" dirty="0" smtClean="0"/>
              <a:t>The obligation to </a:t>
            </a:r>
            <a:r>
              <a:rPr lang="da-DK" sz="1400" dirty="0" err="1" smtClean="0"/>
              <a:t>also</a:t>
            </a:r>
            <a:r>
              <a:rPr lang="da-DK" sz="1400" dirty="0" smtClean="0"/>
              <a:t> </a:t>
            </a:r>
            <a:r>
              <a:rPr lang="da-DK" sz="1400" dirty="0" err="1" smtClean="0"/>
              <a:t>serve</a:t>
            </a:r>
            <a:r>
              <a:rPr lang="da-DK" sz="1400" dirty="0" smtClean="0"/>
              <a:t> a national, </a:t>
            </a:r>
            <a:r>
              <a:rPr lang="da-DK" sz="1400" dirty="0" err="1" smtClean="0"/>
              <a:t>domestic</a:t>
            </a:r>
            <a:r>
              <a:rPr lang="da-DK" sz="1400" dirty="0" smtClean="0"/>
              <a:t> </a:t>
            </a:r>
            <a:r>
              <a:rPr lang="da-DK" sz="1400" dirty="0" err="1" smtClean="0"/>
              <a:t>environment</a:t>
            </a:r>
            <a:r>
              <a:rPr lang="da-DK" sz="1400" dirty="0" smtClean="0"/>
              <a:t> (</a:t>
            </a:r>
            <a:r>
              <a:rPr lang="da-DK" sz="1400" dirty="0" err="1" smtClean="0"/>
              <a:t>law</a:t>
            </a:r>
            <a:r>
              <a:rPr lang="da-DK" sz="1400" dirty="0" smtClean="0"/>
              <a:t> </a:t>
            </a:r>
            <a:r>
              <a:rPr lang="da-DK" sz="1400" dirty="0" err="1" smtClean="0"/>
              <a:t>firms</a:t>
            </a:r>
            <a:r>
              <a:rPr lang="da-DK" sz="1400" dirty="0" smtClean="0"/>
              <a:t>, administration, the </a:t>
            </a:r>
            <a:r>
              <a:rPr lang="da-DK" sz="1400" dirty="0" err="1" smtClean="0"/>
              <a:t>courts</a:t>
            </a:r>
            <a:r>
              <a:rPr lang="da-DK" sz="1400" dirty="0" smtClean="0"/>
              <a:t>) ?</a:t>
            </a:r>
            <a:endParaRPr lang="da-DK" sz="1400" dirty="0"/>
          </a:p>
          <a:p>
            <a:pPr marL="1028700" lvl="1">
              <a:buFont typeface="Arial" panose="020B0604020202020204" pitchFamily="34" charset="0"/>
              <a:buChar char="•"/>
            </a:pPr>
            <a:endParaRPr lang="da-DK" sz="1400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060329E2-06BC-4934-8DAE-F60386276802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8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 smtClean="0"/>
              <a:t>Outline</a:t>
            </a:r>
            <a:r>
              <a:rPr lang="da-DK" dirty="0" smtClean="0"/>
              <a:t> 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err="1" smtClean="0"/>
              <a:t>Internationalization</a:t>
            </a:r>
            <a:r>
              <a:rPr lang="da-DK" dirty="0" smtClean="0"/>
              <a:t> – </a:t>
            </a:r>
            <a:r>
              <a:rPr lang="da-DK" dirty="0" err="1" smtClean="0"/>
              <a:t>how</a:t>
            </a:r>
            <a:r>
              <a:rPr lang="da-DK" dirty="0" smtClean="0"/>
              <a:t> and for </a:t>
            </a:r>
            <a:r>
              <a:rPr lang="da-DK" dirty="0" err="1" smtClean="0"/>
              <a:t>whom</a:t>
            </a:r>
            <a:r>
              <a:rPr lang="da-DK" dirty="0" smtClean="0"/>
              <a:t> ?</a:t>
            </a:r>
          </a:p>
          <a:p>
            <a:endParaRPr lang="da-DK" dirty="0" smtClean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a-DK" dirty="0" smtClean="0"/>
              <a:t>The trends and </a:t>
            </a:r>
            <a:r>
              <a:rPr lang="da-DK" dirty="0" err="1" smtClean="0"/>
              <a:t>developments</a:t>
            </a:r>
            <a:r>
              <a:rPr lang="da-DK" dirty="0" smtClean="0"/>
              <a:t> in Denmark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err="1" smtClean="0"/>
              <a:t>Internationalization</a:t>
            </a:r>
            <a:r>
              <a:rPr lang="da-DK" dirty="0" smtClean="0"/>
              <a:t> by research </a:t>
            </a:r>
            <a:r>
              <a:rPr lang="da-DK" dirty="0" err="1" smtClean="0"/>
              <a:t>stays</a:t>
            </a:r>
            <a:r>
              <a:rPr lang="da-DK" dirty="0" smtClean="0"/>
              <a:t>, </a:t>
            </a:r>
            <a:r>
              <a:rPr lang="da-DK" dirty="0" err="1" smtClean="0"/>
              <a:t>recruitment</a:t>
            </a:r>
            <a:r>
              <a:rPr lang="da-DK" dirty="0" smtClean="0"/>
              <a:t> of </a:t>
            </a:r>
            <a:r>
              <a:rPr lang="da-DK" dirty="0" err="1" smtClean="0"/>
              <a:t>staff</a:t>
            </a:r>
            <a:r>
              <a:rPr lang="da-DK" dirty="0" smtClean="0"/>
              <a:t> and </a:t>
            </a:r>
            <a:r>
              <a:rPr lang="da-DK" dirty="0" err="1" smtClean="0"/>
              <a:t>networking</a:t>
            </a:r>
            <a:endParaRPr lang="da-DK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err="1" smtClean="0"/>
              <a:t>Internationalization</a:t>
            </a:r>
            <a:r>
              <a:rPr lang="da-DK" dirty="0" smtClean="0"/>
              <a:t> by international </a:t>
            </a:r>
            <a:r>
              <a:rPr lang="da-DK" dirty="0" err="1" smtClean="0"/>
              <a:t>publications</a:t>
            </a:r>
            <a:endParaRPr lang="da-DK" dirty="0" smtClean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a-DK" dirty="0" smtClean="0"/>
              <a:t>the Danish BFI model – the link </a:t>
            </a:r>
            <a:r>
              <a:rPr lang="da-DK" dirty="0" err="1" smtClean="0"/>
              <a:t>between</a:t>
            </a:r>
            <a:r>
              <a:rPr lang="da-DK" dirty="0" smtClean="0"/>
              <a:t> </a:t>
            </a:r>
            <a:r>
              <a:rPr lang="da-DK" dirty="0" err="1" smtClean="0"/>
              <a:t>university</a:t>
            </a:r>
            <a:r>
              <a:rPr lang="da-DK" dirty="0" smtClean="0"/>
              <a:t>,  </a:t>
            </a:r>
            <a:r>
              <a:rPr lang="da-DK" dirty="0" err="1" smtClean="0"/>
              <a:t>faculty</a:t>
            </a:r>
            <a:r>
              <a:rPr lang="da-DK" dirty="0" smtClean="0"/>
              <a:t> and research centre </a:t>
            </a:r>
            <a:r>
              <a:rPr lang="da-DK" dirty="0" err="1" smtClean="0"/>
              <a:t>funding</a:t>
            </a:r>
            <a:r>
              <a:rPr lang="da-DK" dirty="0" smtClean="0"/>
              <a:t> and international </a:t>
            </a:r>
            <a:r>
              <a:rPr lang="da-DK" dirty="0" err="1" smtClean="0"/>
              <a:t>activities</a:t>
            </a:r>
            <a:endParaRPr lang="da-DK" dirty="0" smtClean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a-DK" dirty="0" err="1" smtClean="0"/>
              <a:t>Internationalization</a:t>
            </a:r>
            <a:r>
              <a:rPr lang="da-DK" dirty="0" smtClean="0"/>
              <a:t> and international </a:t>
            </a:r>
            <a:r>
              <a:rPr lang="da-DK" dirty="0" err="1" smtClean="0"/>
              <a:t>publications</a:t>
            </a:r>
            <a:r>
              <a:rPr lang="da-DK" dirty="0" smtClean="0"/>
              <a:t> as a part of the </a:t>
            </a:r>
            <a:r>
              <a:rPr lang="da-DK" dirty="0" err="1" smtClean="0"/>
              <a:t>strategy</a:t>
            </a:r>
            <a:r>
              <a:rPr lang="da-DK" dirty="0" smtClean="0"/>
              <a:t> for </a:t>
            </a:r>
            <a:r>
              <a:rPr lang="da-DK" dirty="0" err="1" smtClean="0"/>
              <a:t>universities</a:t>
            </a:r>
            <a:r>
              <a:rPr lang="da-DK" dirty="0" smtClean="0"/>
              <a:t>, </a:t>
            </a:r>
            <a:r>
              <a:rPr lang="da-DK" dirty="0" err="1" smtClean="0"/>
              <a:t>faculties</a:t>
            </a:r>
            <a:r>
              <a:rPr lang="da-DK" dirty="0" smtClean="0"/>
              <a:t> and research centres</a:t>
            </a:r>
            <a:endParaRPr lang="da-DK" dirty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a-DK" dirty="0" err="1"/>
              <a:t>publish</a:t>
            </a:r>
            <a:r>
              <a:rPr lang="da-DK" dirty="0"/>
              <a:t> </a:t>
            </a:r>
            <a:r>
              <a:rPr lang="da-DK" dirty="0" err="1"/>
              <a:t>about</a:t>
            </a:r>
            <a:r>
              <a:rPr lang="da-DK" dirty="0"/>
              <a:t> </a:t>
            </a:r>
            <a:r>
              <a:rPr lang="da-DK" dirty="0" err="1"/>
              <a:t>what</a:t>
            </a:r>
            <a:r>
              <a:rPr lang="da-DK" dirty="0"/>
              <a:t> ? </a:t>
            </a:r>
            <a:r>
              <a:rPr lang="da-DK" dirty="0" err="1"/>
              <a:t>Where</a:t>
            </a:r>
            <a:r>
              <a:rPr lang="da-DK" dirty="0"/>
              <a:t> ? For </a:t>
            </a:r>
            <a:r>
              <a:rPr lang="da-DK" dirty="0" err="1"/>
              <a:t>whom</a:t>
            </a:r>
            <a:r>
              <a:rPr lang="da-DK" dirty="0"/>
              <a:t> ?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a-DK" dirty="0" smtClean="0"/>
              <a:t>the Danish </a:t>
            </a:r>
            <a:r>
              <a:rPr lang="da-DK" dirty="0" err="1" smtClean="0"/>
              <a:t>discussion</a:t>
            </a:r>
            <a:r>
              <a:rPr lang="da-DK" dirty="0" smtClean="0"/>
              <a:t> – </a:t>
            </a:r>
            <a:r>
              <a:rPr lang="da-DK" dirty="0" err="1" smtClean="0"/>
              <a:t>pro’s</a:t>
            </a:r>
            <a:r>
              <a:rPr lang="da-DK" dirty="0" smtClean="0"/>
              <a:t> and </a:t>
            </a:r>
            <a:r>
              <a:rPr lang="da-DK" dirty="0" err="1" smtClean="0"/>
              <a:t>con’s</a:t>
            </a:r>
            <a:r>
              <a:rPr lang="da-DK" dirty="0" smtClean="0"/>
              <a:t> – </a:t>
            </a:r>
            <a:r>
              <a:rPr lang="da-DK" dirty="0" err="1" smtClean="0"/>
              <a:t>what</a:t>
            </a:r>
            <a:r>
              <a:rPr lang="da-DK" dirty="0" smtClean="0"/>
              <a:t> is </a:t>
            </a:r>
            <a:r>
              <a:rPr lang="da-DK" dirty="0" err="1" smtClean="0"/>
              <a:t>gained</a:t>
            </a:r>
            <a:r>
              <a:rPr lang="da-DK" dirty="0" smtClean="0"/>
              <a:t>, </a:t>
            </a:r>
            <a:r>
              <a:rPr lang="da-DK" dirty="0" err="1" smtClean="0"/>
              <a:t>what</a:t>
            </a:r>
            <a:r>
              <a:rPr lang="da-DK" dirty="0" smtClean="0"/>
              <a:t> </a:t>
            </a:r>
            <a:r>
              <a:rPr lang="da-DK" dirty="0" err="1" smtClean="0"/>
              <a:t>are</a:t>
            </a:r>
            <a:r>
              <a:rPr lang="da-DK" dirty="0" smtClean="0"/>
              <a:t> the </a:t>
            </a:r>
            <a:r>
              <a:rPr lang="da-DK" dirty="0" err="1" smtClean="0"/>
              <a:t>challenges</a:t>
            </a:r>
            <a:r>
              <a:rPr lang="da-DK" dirty="0" smtClean="0"/>
              <a:t> ? 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060329E2-06BC-4934-8DAE-F60386276802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149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 smtClean="0"/>
              <a:t>Internationalization</a:t>
            </a:r>
            <a:r>
              <a:rPr lang="da-DK" dirty="0" smtClean="0"/>
              <a:t> – </a:t>
            </a:r>
            <a:r>
              <a:rPr lang="da-DK" dirty="0" err="1" smtClean="0"/>
              <a:t>how</a:t>
            </a:r>
            <a:r>
              <a:rPr lang="da-DK" dirty="0" smtClean="0"/>
              <a:t> and for </a:t>
            </a:r>
            <a:r>
              <a:rPr lang="da-DK" dirty="0" err="1" smtClean="0"/>
              <a:t>whom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smtClean="0"/>
              <a:t>The </a:t>
            </a:r>
            <a:r>
              <a:rPr lang="da-DK" dirty="0" err="1" smtClean="0"/>
              <a:t>question</a:t>
            </a:r>
            <a:r>
              <a:rPr lang="da-DK" dirty="0" smtClean="0"/>
              <a:t> of </a:t>
            </a:r>
            <a:r>
              <a:rPr lang="da-DK" dirty="0" err="1" smtClean="0"/>
              <a:t>internationalization</a:t>
            </a:r>
            <a:r>
              <a:rPr lang="da-DK" dirty="0" smtClean="0"/>
              <a:t> (or perhaps </a:t>
            </a:r>
            <a:r>
              <a:rPr lang="da-DK" dirty="0" err="1" smtClean="0"/>
              <a:t>globalization</a:t>
            </a:r>
            <a:r>
              <a:rPr lang="da-DK" dirty="0" smtClean="0"/>
              <a:t>) </a:t>
            </a:r>
            <a:r>
              <a:rPr lang="da-DK" dirty="0" err="1" smtClean="0"/>
              <a:t>seems</a:t>
            </a:r>
            <a:r>
              <a:rPr lang="da-DK" dirty="0" smtClean="0"/>
              <a:t> to </a:t>
            </a:r>
            <a:r>
              <a:rPr lang="da-DK" dirty="0" err="1" smtClean="0"/>
              <a:t>be</a:t>
            </a:r>
            <a:r>
              <a:rPr lang="da-DK" dirty="0" smtClean="0"/>
              <a:t> a general trend in the European </a:t>
            </a:r>
            <a:r>
              <a:rPr lang="da-DK" dirty="0" err="1" smtClean="0"/>
              <a:t>countries</a:t>
            </a:r>
            <a:r>
              <a:rPr lang="da-DK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smtClean="0"/>
              <a:t>It has </a:t>
            </a:r>
            <a:r>
              <a:rPr lang="da-DK" dirty="0" err="1" smtClean="0"/>
              <a:t>been</a:t>
            </a:r>
            <a:r>
              <a:rPr lang="da-DK" dirty="0" smtClean="0"/>
              <a:t> a </a:t>
            </a:r>
            <a:r>
              <a:rPr lang="da-DK" dirty="0" err="1" smtClean="0"/>
              <a:t>very</a:t>
            </a:r>
            <a:r>
              <a:rPr lang="da-DK" dirty="0" smtClean="0"/>
              <a:t> </a:t>
            </a:r>
            <a:r>
              <a:rPr lang="da-DK" dirty="0" err="1" smtClean="0"/>
              <a:t>strong</a:t>
            </a:r>
            <a:r>
              <a:rPr lang="da-DK" dirty="0" smtClean="0"/>
              <a:t> trend in the Danish Law </a:t>
            </a:r>
            <a:r>
              <a:rPr lang="da-DK" dirty="0" err="1" smtClean="0"/>
              <a:t>environment</a:t>
            </a:r>
            <a:r>
              <a:rPr lang="da-DK" dirty="0" smtClean="0"/>
              <a:t> the last 5-10 </a:t>
            </a:r>
            <a:r>
              <a:rPr lang="da-DK" dirty="0" err="1" smtClean="0"/>
              <a:t>years</a:t>
            </a:r>
            <a:endParaRPr lang="da-DK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a-DK" dirty="0" err="1" smtClean="0"/>
              <a:t>Stronger</a:t>
            </a:r>
            <a:r>
              <a:rPr lang="da-DK" dirty="0" smtClean="0"/>
              <a:t> and </a:t>
            </a:r>
            <a:r>
              <a:rPr lang="da-DK" dirty="0" err="1" smtClean="0"/>
              <a:t>stonger</a:t>
            </a:r>
            <a:r>
              <a:rPr lang="da-DK" dirty="0" smtClean="0"/>
              <a:t> </a:t>
            </a:r>
            <a:r>
              <a:rPr lang="da-DK" dirty="0" err="1" smtClean="0"/>
              <a:t>emphasis</a:t>
            </a:r>
            <a:r>
              <a:rPr lang="da-DK" dirty="0" smtClean="0"/>
              <a:t> on </a:t>
            </a:r>
            <a:r>
              <a:rPr lang="da-DK" dirty="0" err="1" smtClean="0"/>
              <a:t>increased</a:t>
            </a:r>
            <a:r>
              <a:rPr lang="da-DK" dirty="0" smtClean="0"/>
              <a:t> </a:t>
            </a:r>
            <a:r>
              <a:rPr lang="da-DK" dirty="0" err="1" smtClean="0"/>
              <a:t>mobility</a:t>
            </a:r>
            <a:r>
              <a:rPr lang="da-DK" dirty="0" smtClean="0"/>
              <a:t> for </a:t>
            </a:r>
            <a:r>
              <a:rPr lang="da-DK" dirty="0" err="1" smtClean="0"/>
              <a:t>staff</a:t>
            </a:r>
            <a:r>
              <a:rPr lang="da-DK" dirty="0"/>
              <a:t> </a:t>
            </a:r>
            <a:r>
              <a:rPr lang="da-DK" dirty="0" smtClean="0"/>
              <a:t>and </a:t>
            </a:r>
            <a:r>
              <a:rPr lang="da-DK" dirty="0" err="1" smtClean="0"/>
              <a:t>increased</a:t>
            </a:r>
            <a:r>
              <a:rPr lang="da-DK" dirty="0" smtClean="0"/>
              <a:t> </a:t>
            </a:r>
            <a:r>
              <a:rPr lang="da-DK" dirty="0" err="1" smtClean="0"/>
              <a:t>publication</a:t>
            </a:r>
            <a:r>
              <a:rPr lang="da-DK" dirty="0" smtClean="0"/>
              <a:t> in </a:t>
            </a:r>
            <a:r>
              <a:rPr lang="da-DK" dirty="0" err="1" smtClean="0"/>
              <a:t>other</a:t>
            </a:r>
            <a:r>
              <a:rPr lang="da-DK" dirty="0" smtClean="0"/>
              <a:t> </a:t>
            </a:r>
            <a:r>
              <a:rPr lang="da-DK" dirty="0" err="1" smtClean="0"/>
              <a:t>languages</a:t>
            </a:r>
            <a:r>
              <a:rPr lang="da-DK" dirty="0" smtClean="0"/>
              <a:t> </a:t>
            </a:r>
            <a:r>
              <a:rPr lang="da-DK" dirty="0" err="1" smtClean="0"/>
              <a:t>than</a:t>
            </a:r>
            <a:r>
              <a:rPr lang="da-DK" dirty="0" smtClean="0"/>
              <a:t> Danish, </a:t>
            </a:r>
            <a:r>
              <a:rPr lang="da-DK" dirty="0" err="1" smtClean="0"/>
              <a:t>primarily</a:t>
            </a:r>
            <a:r>
              <a:rPr lang="da-DK" dirty="0" smtClean="0"/>
              <a:t> English</a:t>
            </a: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smtClean="0"/>
              <a:t>The </a:t>
            </a:r>
            <a:r>
              <a:rPr lang="da-DK" dirty="0" err="1" smtClean="0"/>
              <a:t>following</a:t>
            </a:r>
            <a:r>
              <a:rPr lang="da-DK" dirty="0" smtClean="0"/>
              <a:t> </a:t>
            </a:r>
            <a:r>
              <a:rPr lang="da-DK" dirty="0" err="1" smtClean="0"/>
              <a:t>will</a:t>
            </a:r>
            <a:r>
              <a:rPr lang="da-DK" dirty="0" smtClean="0"/>
              <a:t> </a:t>
            </a:r>
            <a:r>
              <a:rPr lang="da-DK" dirty="0" err="1" smtClean="0"/>
              <a:t>try</a:t>
            </a:r>
            <a:r>
              <a:rPr lang="da-DK" dirty="0" smtClean="0"/>
              <a:t> to </a:t>
            </a:r>
            <a:r>
              <a:rPr lang="da-DK" dirty="0" err="1" smtClean="0"/>
              <a:t>explain</a:t>
            </a:r>
            <a:r>
              <a:rPr lang="da-DK" dirty="0" smtClean="0"/>
              <a:t> </a:t>
            </a:r>
            <a:r>
              <a:rPr lang="da-DK" dirty="0" err="1" smtClean="0"/>
              <a:t>some</a:t>
            </a:r>
            <a:r>
              <a:rPr lang="da-DK" dirty="0" smtClean="0"/>
              <a:t> of the trends and </a:t>
            </a:r>
            <a:r>
              <a:rPr lang="da-DK" dirty="0" err="1" smtClean="0"/>
              <a:t>developments</a:t>
            </a:r>
            <a:r>
              <a:rPr lang="da-DK" dirty="0" smtClean="0"/>
              <a:t> in Denmark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err="1" smtClean="0"/>
              <a:t>Why</a:t>
            </a:r>
            <a:r>
              <a:rPr lang="da-DK" dirty="0" smtClean="0"/>
              <a:t> </a:t>
            </a:r>
            <a:r>
              <a:rPr lang="da-DK" dirty="0" err="1" smtClean="0"/>
              <a:t>would</a:t>
            </a:r>
            <a:r>
              <a:rPr lang="da-DK" dirty="0" smtClean="0"/>
              <a:t> Denmark </a:t>
            </a:r>
            <a:r>
              <a:rPr lang="da-DK" dirty="0" err="1" smtClean="0"/>
              <a:t>be</a:t>
            </a:r>
            <a:r>
              <a:rPr lang="da-DK" dirty="0" smtClean="0"/>
              <a:t> of </a:t>
            </a:r>
            <a:r>
              <a:rPr lang="da-DK" dirty="0" err="1" smtClean="0"/>
              <a:t>interest</a:t>
            </a:r>
            <a:r>
              <a:rPr lang="da-DK" dirty="0" smtClean="0"/>
              <a:t> ? 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a-DK" sz="1200" dirty="0" smtClean="0"/>
              <a:t>Denmark and </a:t>
            </a:r>
            <a:r>
              <a:rPr lang="da-DK" sz="1200" dirty="0" err="1" smtClean="0"/>
              <a:t>Norway</a:t>
            </a:r>
            <a:r>
              <a:rPr lang="da-DK" sz="1200" dirty="0" smtClean="0"/>
              <a:t> </a:t>
            </a:r>
            <a:r>
              <a:rPr lang="da-DK" sz="1200" dirty="0" err="1" smtClean="0"/>
              <a:t>share</a:t>
            </a:r>
            <a:r>
              <a:rPr lang="da-DK" sz="1200" dirty="0" smtClean="0"/>
              <a:t> a </a:t>
            </a:r>
            <a:r>
              <a:rPr lang="da-DK" sz="1200" dirty="0" err="1" smtClean="0"/>
              <a:t>common</a:t>
            </a:r>
            <a:r>
              <a:rPr lang="da-DK" sz="1200" dirty="0" smtClean="0"/>
              <a:t> </a:t>
            </a:r>
            <a:r>
              <a:rPr lang="da-DK" sz="1200" dirty="0" err="1" smtClean="0"/>
              <a:t>history</a:t>
            </a:r>
            <a:endParaRPr lang="da-DK" sz="1200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060329E2-06BC-4934-8DAE-F60386276802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546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/>
              <a:t>Internationalization</a:t>
            </a:r>
            <a:r>
              <a:rPr lang="da-DK" dirty="0"/>
              <a:t> by research </a:t>
            </a:r>
            <a:r>
              <a:rPr lang="da-DK" dirty="0" err="1"/>
              <a:t>stays</a:t>
            </a:r>
            <a:r>
              <a:rPr lang="da-DK" dirty="0"/>
              <a:t> and </a:t>
            </a:r>
            <a:r>
              <a:rPr lang="da-DK" dirty="0" err="1" smtClean="0"/>
              <a:t>networking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smtClean="0"/>
              <a:t>1. </a:t>
            </a:r>
            <a:r>
              <a:rPr lang="da-DK" dirty="0" err="1" smtClean="0"/>
              <a:t>When</a:t>
            </a:r>
            <a:r>
              <a:rPr lang="da-DK" dirty="0" smtClean="0"/>
              <a:t> Danes go </a:t>
            </a:r>
            <a:r>
              <a:rPr lang="da-DK" dirty="0" err="1" smtClean="0"/>
              <a:t>abroad</a:t>
            </a:r>
            <a:r>
              <a:rPr lang="da-DK" dirty="0" smtClean="0"/>
              <a:t>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a-DK" dirty="0" err="1" smtClean="0"/>
              <a:t>Many</a:t>
            </a:r>
            <a:r>
              <a:rPr lang="da-DK" dirty="0" smtClean="0"/>
              <a:t> </a:t>
            </a:r>
            <a:r>
              <a:rPr lang="da-DK" dirty="0" err="1" smtClean="0"/>
              <a:t>exchange</a:t>
            </a:r>
            <a:r>
              <a:rPr lang="da-DK" dirty="0" smtClean="0"/>
              <a:t> agreements </a:t>
            </a:r>
            <a:r>
              <a:rPr lang="da-DK" dirty="0" err="1" smtClean="0"/>
              <a:t>now</a:t>
            </a:r>
            <a:r>
              <a:rPr lang="da-DK" dirty="0" smtClean="0"/>
              <a:t> as part of the </a:t>
            </a:r>
            <a:r>
              <a:rPr lang="da-DK" dirty="0" err="1" smtClean="0"/>
              <a:t>law</a:t>
            </a:r>
            <a:r>
              <a:rPr lang="da-DK" dirty="0" smtClean="0"/>
              <a:t> </a:t>
            </a:r>
            <a:r>
              <a:rPr lang="da-DK" dirty="0" err="1" smtClean="0"/>
              <a:t>degree</a:t>
            </a:r>
            <a:r>
              <a:rPr lang="da-DK" dirty="0" smtClean="0"/>
              <a:t> in Denmark – the students go more and more </a:t>
            </a:r>
            <a:r>
              <a:rPr lang="da-DK" dirty="0" err="1" smtClean="0"/>
              <a:t>abroad</a:t>
            </a:r>
            <a:endParaRPr lang="da-DK" dirty="0" smtClean="0"/>
          </a:p>
          <a:p>
            <a:pPr marL="1028700" lvl="1">
              <a:buFont typeface="Arial" panose="020B0604020202020204" pitchFamily="34" charset="0"/>
              <a:buChar char="•"/>
            </a:pPr>
            <a:endParaRPr lang="da-DK" sz="1200" dirty="0" smtClean="0"/>
          </a:p>
          <a:p>
            <a:pPr marL="1431925" lvl="2">
              <a:buFont typeface="Arial" panose="020B0604020202020204" pitchFamily="34" charset="0"/>
              <a:buChar char="•"/>
            </a:pPr>
            <a:r>
              <a:rPr lang="da-DK" sz="1200" dirty="0" smtClean="0"/>
              <a:t>From </a:t>
            </a:r>
            <a:r>
              <a:rPr lang="da-DK" sz="1200" dirty="0" err="1" smtClean="0"/>
              <a:t>almost</a:t>
            </a:r>
            <a:r>
              <a:rPr lang="da-DK" sz="1200" dirty="0" smtClean="0"/>
              <a:t> </a:t>
            </a:r>
            <a:r>
              <a:rPr lang="da-DK" sz="1200" dirty="0" err="1" smtClean="0"/>
              <a:t>nothing</a:t>
            </a:r>
            <a:r>
              <a:rPr lang="da-DK" sz="1200" dirty="0" smtClean="0"/>
              <a:t> 20 </a:t>
            </a:r>
            <a:r>
              <a:rPr lang="da-DK" sz="1200" dirty="0" err="1" smtClean="0"/>
              <a:t>years</a:t>
            </a:r>
            <a:r>
              <a:rPr lang="da-DK" sz="1200" dirty="0" smtClean="0"/>
              <a:t> </a:t>
            </a:r>
            <a:r>
              <a:rPr lang="da-DK" sz="1200" dirty="0" err="1" smtClean="0"/>
              <a:t>ago</a:t>
            </a:r>
            <a:r>
              <a:rPr lang="da-DK" sz="1200" dirty="0" smtClean="0"/>
              <a:t> to a general </a:t>
            </a:r>
            <a:r>
              <a:rPr lang="da-DK" sz="1200" dirty="0" err="1" smtClean="0"/>
              <a:t>rule</a:t>
            </a:r>
            <a:r>
              <a:rPr lang="da-DK" sz="1200" dirty="0" smtClean="0"/>
              <a:t> </a:t>
            </a:r>
            <a:r>
              <a:rPr lang="da-DK" sz="1200" dirty="0" err="1" smtClean="0"/>
              <a:t>today</a:t>
            </a:r>
            <a:r>
              <a:rPr lang="da-DK" sz="1200" dirty="0" smtClean="0"/>
              <a:t> – </a:t>
            </a:r>
            <a:r>
              <a:rPr lang="da-DK" sz="1200" dirty="0" err="1" smtClean="0"/>
              <a:t>many</a:t>
            </a:r>
            <a:r>
              <a:rPr lang="da-DK" sz="1200" dirty="0" smtClean="0"/>
              <a:t>, </a:t>
            </a:r>
            <a:r>
              <a:rPr lang="da-DK" sz="1200" dirty="0" err="1" smtClean="0"/>
              <a:t>many</a:t>
            </a:r>
            <a:r>
              <a:rPr lang="da-DK" sz="1200" dirty="0" smtClean="0"/>
              <a:t> students go </a:t>
            </a:r>
            <a:r>
              <a:rPr lang="da-DK" sz="1200" dirty="0" err="1" smtClean="0"/>
              <a:t>abroad</a:t>
            </a:r>
            <a:r>
              <a:rPr lang="da-DK" sz="1200" dirty="0" smtClean="0"/>
              <a:t> for a </a:t>
            </a:r>
            <a:r>
              <a:rPr lang="da-DK" sz="1200" dirty="0" err="1" smtClean="0"/>
              <a:t>least</a:t>
            </a:r>
            <a:r>
              <a:rPr lang="da-DK" sz="1200" dirty="0" smtClean="0"/>
              <a:t> </a:t>
            </a:r>
            <a:r>
              <a:rPr lang="da-DK" sz="1200" dirty="0" err="1" smtClean="0"/>
              <a:t>one</a:t>
            </a:r>
            <a:r>
              <a:rPr lang="da-DK" sz="1200" dirty="0" smtClean="0"/>
              <a:t> term</a:t>
            </a:r>
          </a:p>
          <a:p>
            <a:pPr marL="1431925" lvl="2">
              <a:buFont typeface="Arial" panose="020B0604020202020204" pitchFamily="34" charset="0"/>
              <a:buChar char="•"/>
            </a:pPr>
            <a:endParaRPr lang="da-DK" sz="1200" dirty="0"/>
          </a:p>
          <a:p>
            <a:pPr marL="1431925" lvl="2">
              <a:buFont typeface="Arial" panose="020B0604020202020204" pitchFamily="34" charset="0"/>
              <a:buChar char="•"/>
            </a:pPr>
            <a:r>
              <a:rPr lang="da-DK" sz="1200" dirty="0"/>
              <a:t>The Danish Institutions </a:t>
            </a:r>
            <a:r>
              <a:rPr lang="da-DK" sz="1200" dirty="0" err="1"/>
              <a:t>receive</a:t>
            </a:r>
            <a:r>
              <a:rPr lang="da-DK" sz="1200" dirty="0"/>
              <a:t> a </a:t>
            </a:r>
            <a:r>
              <a:rPr lang="da-DK" sz="1200" dirty="0" err="1"/>
              <a:t>lot</a:t>
            </a:r>
            <a:r>
              <a:rPr lang="da-DK" sz="1200" dirty="0"/>
              <a:t> of </a:t>
            </a:r>
            <a:r>
              <a:rPr lang="da-DK" sz="1200" dirty="0" err="1"/>
              <a:t>exchange</a:t>
            </a:r>
            <a:r>
              <a:rPr lang="da-DK" sz="1200" dirty="0"/>
              <a:t> students </a:t>
            </a:r>
          </a:p>
          <a:p>
            <a:pPr marL="1431925" lvl="2">
              <a:buFont typeface="Arial" panose="020B0604020202020204" pitchFamily="34" charset="0"/>
              <a:buChar char="•"/>
            </a:pPr>
            <a:endParaRPr lang="da-DK" sz="1200" dirty="0"/>
          </a:p>
          <a:p>
            <a:pPr marL="1431925" lvl="2">
              <a:buFont typeface="Arial" panose="020B0604020202020204" pitchFamily="34" charset="0"/>
              <a:buChar char="•"/>
            </a:pPr>
            <a:r>
              <a:rPr lang="da-DK" sz="1200" dirty="0"/>
              <a:t>More and more </a:t>
            </a:r>
            <a:r>
              <a:rPr lang="da-DK" sz="1200" dirty="0" err="1"/>
              <a:t>courses</a:t>
            </a:r>
            <a:r>
              <a:rPr lang="da-DK" sz="1200" dirty="0"/>
              <a:t> in English </a:t>
            </a:r>
          </a:p>
          <a:p>
            <a:pPr marL="1431925" lvl="2">
              <a:buFont typeface="Arial" panose="020B0604020202020204" pitchFamily="34" charset="0"/>
              <a:buChar char="•"/>
            </a:pPr>
            <a:endParaRPr lang="da-DK" sz="1200" dirty="0"/>
          </a:p>
          <a:p>
            <a:pPr marL="1431925" lvl="2">
              <a:buFont typeface="Arial" panose="020B0604020202020204" pitchFamily="34" charset="0"/>
              <a:buChar char="•"/>
            </a:pPr>
            <a:r>
              <a:rPr lang="da-DK" sz="1200" dirty="0"/>
              <a:t>But still a Danish </a:t>
            </a:r>
            <a:r>
              <a:rPr lang="da-DK" sz="1200" dirty="0" err="1"/>
              <a:t>law</a:t>
            </a:r>
            <a:r>
              <a:rPr lang="da-DK" sz="1200" dirty="0"/>
              <a:t> </a:t>
            </a:r>
            <a:r>
              <a:rPr lang="da-DK" sz="1200" dirty="0" err="1"/>
              <a:t>degree</a:t>
            </a:r>
            <a:r>
              <a:rPr lang="da-DK" sz="1200" dirty="0"/>
              <a:t> (not an European Law School)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/>
          </a:p>
          <a:p>
            <a:pPr marL="1431925" lvl="2">
              <a:buFont typeface="Arial" panose="020B0604020202020204" pitchFamily="34" charset="0"/>
              <a:buChar char="•"/>
            </a:pPr>
            <a:endParaRPr lang="da-DK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 smtClean="0"/>
          </a:p>
          <a:p>
            <a:pPr marL="1028700" lvl="1">
              <a:buFont typeface="Arial" panose="020B0604020202020204" pitchFamily="34" charset="0"/>
              <a:buChar char="•"/>
            </a:pPr>
            <a:endParaRPr lang="da-DK" dirty="0" smtClean="0"/>
          </a:p>
          <a:p>
            <a:pPr marL="1028700" lvl="1">
              <a:buFont typeface="Arial" panose="020B0604020202020204" pitchFamily="34" charset="0"/>
              <a:buChar char="•"/>
            </a:pPr>
            <a:endParaRPr lang="da-DK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 smtClean="0"/>
          </a:p>
          <a:p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060329E2-06BC-4934-8DAE-F60386276802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234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/>
              <a:t>Internationalization</a:t>
            </a:r>
            <a:r>
              <a:rPr lang="da-DK" dirty="0"/>
              <a:t> by research </a:t>
            </a:r>
            <a:r>
              <a:rPr lang="da-DK" dirty="0" err="1"/>
              <a:t>stays</a:t>
            </a:r>
            <a:r>
              <a:rPr lang="da-DK" dirty="0"/>
              <a:t> and </a:t>
            </a:r>
            <a:r>
              <a:rPr lang="da-DK" dirty="0" err="1"/>
              <a:t>networking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err="1" smtClean="0"/>
              <a:t>When</a:t>
            </a:r>
            <a:r>
              <a:rPr lang="da-DK" dirty="0" smtClean="0"/>
              <a:t> Danes go </a:t>
            </a:r>
            <a:r>
              <a:rPr lang="da-DK" dirty="0" err="1" smtClean="0"/>
              <a:t>abroad</a:t>
            </a:r>
            <a:endParaRPr lang="da-DK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a-DK" dirty="0"/>
              <a:t>Part of the </a:t>
            </a:r>
            <a:r>
              <a:rPr lang="da-DK" dirty="0" err="1"/>
              <a:t>Ph.D.</a:t>
            </a:r>
            <a:r>
              <a:rPr lang="da-DK" dirty="0"/>
              <a:t> </a:t>
            </a:r>
            <a:r>
              <a:rPr lang="da-DK" dirty="0" err="1"/>
              <a:t>education</a:t>
            </a:r>
            <a:endParaRPr lang="da-DK" dirty="0"/>
          </a:p>
          <a:p>
            <a:pPr marL="1431925" lvl="2">
              <a:buFont typeface="Arial" panose="020B0604020202020204" pitchFamily="34" charset="0"/>
              <a:buChar char="•"/>
            </a:pPr>
            <a:r>
              <a:rPr lang="da-DK" sz="1200" dirty="0"/>
              <a:t>Participation in </a:t>
            </a:r>
            <a:r>
              <a:rPr lang="da-DK" sz="1200" dirty="0" err="1"/>
              <a:t>other</a:t>
            </a:r>
            <a:r>
              <a:rPr lang="da-DK" sz="1200" dirty="0"/>
              <a:t> research </a:t>
            </a:r>
            <a:r>
              <a:rPr lang="da-DK" sz="1200" dirty="0" err="1"/>
              <a:t>environments</a:t>
            </a:r>
            <a:r>
              <a:rPr lang="da-DK" sz="1200" dirty="0"/>
              <a:t>, </a:t>
            </a:r>
            <a:r>
              <a:rPr lang="da-DK" sz="1200" dirty="0" err="1"/>
              <a:t>including</a:t>
            </a:r>
            <a:r>
              <a:rPr lang="da-DK" sz="1200" dirty="0"/>
              <a:t> </a:t>
            </a:r>
            <a:r>
              <a:rPr lang="da-DK" sz="1200" dirty="0" err="1"/>
              <a:t>stays</a:t>
            </a:r>
            <a:r>
              <a:rPr lang="da-DK" sz="1200" dirty="0"/>
              <a:t> at </a:t>
            </a:r>
            <a:r>
              <a:rPr lang="da-DK" sz="1200" dirty="0" err="1"/>
              <a:t>other</a:t>
            </a:r>
            <a:r>
              <a:rPr lang="da-DK" sz="1200" dirty="0"/>
              <a:t>, </a:t>
            </a:r>
            <a:r>
              <a:rPr lang="da-DK" sz="1200" dirty="0" err="1"/>
              <a:t>mainly</a:t>
            </a:r>
            <a:r>
              <a:rPr lang="da-DK" sz="1200" dirty="0"/>
              <a:t> </a:t>
            </a:r>
            <a:r>
              <a:rPr lang="da-DK" sz="1200" dirty="0" err="1"/>
              <a:t>foreign</a:t>
            </a:r>
            <a:r>
              <a:rPr lang="da-DK" sz="1200" dirty="0"/>
              <a:t> research </a:t>
            </a:r>
            <a:r>
              <a:rPr lang="da-DK" sz="1200" dirty="0" err="1"/>
              <a:t>institutions,private</a:t>
            </a:r>
            <a:r>
              <a:rPr lang="da-DK" sz="1200" dirty="0"/>
              <a:t> research </a:t>
            </a:r>
            <a:r>
              <a:rPr lang="da-DK" sz="1200" dirty="0" err="1"/>
              <a:t>enterprises</a:t>
            </a:r>
            <a:r>
              <a:rPr lang="da-DK" sz="1200" dirty="0"/>
              <a:t> etc., </a:t>
            </a:r>
            <a:r>
              <a:rPr lang="da-DK" sz="1200" dirty="0" err="1"/>
              <a:t>see</a:t>
            </a:r>
            <a:r>
              <a:rPr lang="da-DK" sz="1200" dirty="0"/>
              <a:t> sec. 7.2.(3) in the </a:t>
            </a:r>
            <a:r>
              <a:rPr lang="da-DK" sz="1200" dirty="0" err="1"/>
              <a:t>ministerial</a:t>
            </a:r>
            <a:r>
              <a:rPr lang="da-DK" sz="1200" dirty="0"/>
              <a:t> </a:t>
            </a:r>
            <a:r>
              <a:rPr lang="da-DK" sz="1200" dirty="0" err="1"/>
              <a:t>order</a:t>
            </a:r>
            <a:r>
              <a:rPr lang="da-DK" sz="1200" dirty="0"/>
              <a:t> on </a:t>
            </a:r>
            <a:r>
              <a:rPr lang="da-DK" sz="1200" dirty="0" err="1"/>
              <a:t>Ph.D.</a:t>
            </a:r>
            <a:r>
              <a:rPr lang="da-DK" sz="1200" dirty="0"/>
              <a:t> </a:t>
            </a:r>
            <a:r>
              <a:rPr lang="da-DK" sz="1200" dirty="0" err="1"/>
              <a:t>education</a:t>
            </a:r>
            <a:r>
              <a:rPr lang="da-DK" sz="1200" dirty="0"/>
              <a:t>, </a:t>
            </a:r>
            <a:r>
              <a:rPr lang="da-DK" sz="1200" dirty="0" err="1"/>
              <a:t>see</a:t>
            </a:r>
            <a:r>
              <a:rPr lang="da-DK" sz="1200" dirty="0"/>
              <a:t> </a:t>
            </a:r>
            <a:r>
              <a:rPr lang="da-DK" sz="1200" dirty="0">
                <a:hlinkClick r:id="rId2"/>
              </a:rPr>
              <a:t>http://ufm.dk/en/legislation/prevailing-laws-and-regulations/education/files/engelsk-ph-d-bekendtgorelse.pdf</a:t>
            </a:r>
            <a:endParaRPr lang="da-DK" sz="1200" dirty="0"/>
          </a:p>
          <a:p>
            <a:pPr marL="1431925" lvl="2">
              <a:buFont typeface="Arial" panose="020B0604020202020204" pitchFamily="34" charset="0"/>
              <a:buChar char="•"/>
            </a:pPr>
            <a:endParaRPr lang="da-DK" sz="1200" dirty="0"/>
          </a:p>
          <a:p>
            <a:pPr marL="1431925" lvl="2">
              <a:buFont typeface="Arial" panose="020B0604020202020204" pitchFamily="34" charset="0"/>
              <a:buChar char="•"/>
            </a:pPr>
            <a:r>
              <a:rPr lang="da-DK" sz="1200" dirty="0"/>
              <a:t>International </a:t>
            </a:r>
            <a:r>
              <a:rPr lang="da-DK" sz="1200" dirty="0" err="1"/>
              <a:t>networks</a:t>
            </a:r>
            <a:r>
              <a:rPr lang="da-DK" sz="1200" dirty="0"/>
              <a:t> open for Ph.d. students, eg. CLASF (</a:t>
            </a:r>
            <a:r>
              <a:rPr lang="da-DK" sz="1200" dirty="0">
                <a:hlinkClick r:id="rId3"/>
              </a:rPr>
              <a:t>http://www.clasf.org/</a:t>
            </a:r>
            <a:r>
              <a:rPr lang="da-DK" sz="1200" dirty="0"/>
              <a:t>) and on a Nordic basis eg. Nordic Academic Network for </a:t>
            </a:r>
            <a:r>
              <a:rPr lang="da-DK" sz="1200" dirty="0" err="1"/>
              <a:t>Competition</a:t>
            </a:r>
            <a:r>
              <a:rPr lang="da-DK" sz="1200" dirty="0"/>
              <a:t> Law, and </a:t>
            </a:r>
            <a:r>
              <a:rPr lang="en-US" sz="1200" dirty="0"/>
              <a:t>Nordic Intellectual Property Law </a:t>
            </a:r>
            <a:r>
              <a:rPr lang="en-US" sz="1200" dirty="0" smtClean="0"/>
              <a:t>Network</a:t>
            </a:r>
          </a:p>
          <a:p>
            <a:pPr marL="1431925" lvl="2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431925" lvl="2">
              <a:buFont typeface="Arial" panose="020B0604020202020204" pitchFamily="34" charset="0"/>
              <a:buChar char="•"/>
            </a:pPr>
            <a:r>
              <a:rPr lang="en-US" sz="1200" dirty="0" smtClean="0"/>
              <a:t>Publishing </a:t>
            </a:r>
            <a:r>
              <a:rPr lang="en-US" sz="1200" dirty="0"/>
              <a:t>of Ph.D. thesis in English ?</a:t>
            </a:r>
          </a:p>
          <a:p>
            <a:pPr marL="1885950" lvl="3">
              <a:buFont typeface="Arial" panose="020B0604020202020204" pitchFamily="34" charset="0"/>
              <a:buChar char="•"/>
            </a:pPr>
            <a:r>
              <a:rPr lang="en-US" sz="1200" dirty="0"/>
              <a:t>Not </a:t>
            </a:r>
            <a:r>
              <a:rPr lang="en-US" sz="1200" dirty="0" smtClean="0"/>
              <a:t>unusual </a:t>
            </a:r>
            <a:r>
              <a:rPr lang="en-US" sz="1200" dirty="0"/>
              <a:t>to see thesis’ in English (many not Danish </a:t>
            </a:r>
            <a:r>
              <a:rPr lang="en-US" sz="1200" dirty="0" err="1"/>
              <a:t>Ph.D</a:t>
            </a:r>
            <a:r>
              <a:rPr lang="en-US" sz="1200" dirty="0"/>
              <a:t> students, the topic , some translate their thesis)</a:t>
            </a:r>
            <a:endParaRPr lang="da-DK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1431925" lvl="2">
              <a:buFont typeface="Arial" panose="020B0604020202020204" pitchFamily="34" charset="0"/>
              <a:buChar char="•"/>
            </a:pPr>
            <a:endParaRPr lang="da-DK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060329E2-06BC-4934-8DAE-F60386276802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8700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/>
              <a:t>Internationalization</a:t>
            </a:r>
            <a:r>
              <a:rPr lang="da-DK" dirty="0"/>
              <a:t> by research </a:t>
            </a:r>
            <a:r>
              <a:rPr lang="da-DK" dirty="0" err="1"/>
              <a:t>stays</a:t>
            </a:r>
            <a:r>
              <a:rPr lang="da-DK" dirty="0"/>
              <a:t> and </a:t>
            </a:r>
            <a:r>
              <a:rPr lang="da-DK" dirty="0" err="1"/>
              <a:t>networking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1. </a:t>
            </a:r>
            <a:r>
              <a:rPr lang="da-DK" dirty="0" err="1" smtClean="0"/>
              <a:t>When</a:t>
            </a:r>
            <a:r>
              <a:rPr lang="da-DK" dirty="0" smtClean="0"/>
              <a:t> Danes go </a:t>
            </a:r>
            <a:r>
              <a:rPr lang="da-DK" dirty="0" err="1" smtClean="0"/>
              <a:t>abroad</a:t>
            </a:r>
            <a:r>
              <a:rPr lang="da-DK" dirty="0" smtClean="0"/>
              <a:t>  </a:t>
            </a:r>
          </a:p>
          <a:p>
            <a:endParaRPr lang="da-DK" dirty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a-DK" dirty="0" smtClean="0"/>
              <a:t>Senior research </a:t>
            </a:r>
            <a:r>
              <a:rPr lang="da-DK" dirty="0" err="1" smtClean="0"/>
              <a:t>staff</a:t>
            </a:r>
            <a:endParaRPr lang="da-DK" dirty="0" smtClean="0"/>
          </a:p>
          <a:p>
            <a:pPr marL="1431925" lvl="2">
              <a:buFont typeface="Arial" panose="020B0604020202020204" pitchFamily="34" charset="0"/>
              <a:buChar char="•"/>
            </a:pPr>
            <a:r>
              <a:rPr lang="da-DK" dirty="0" smtClean="0"/>
              <a:t>Not </a:t>
            </a:r>
            <a:r>
              <a:rPr lang="da-DK" dirty="0" err="1" smtClean="0"/>
              <a:t>yet</a:t>
            </a:r>
            <a:r>
              <a:rPr lang="da-DK" dirty="0" smtClean="0"/>
              <a:t> </a:t>
            </a:r>
            <a:r>
              <a:rPr lang="da-DK" dirty="0" err="1" smtClean="0"/>
              <a:t>common</a:t>
            </a:r>
            <a:r>
              <a:rPr lang="da-DK" dirty="0" smtClean="0"/>
              <a:t> on the Danish Law </a:t>
            </a:r>
            <a:r>
              <a:rPr lang="da-DK" dirty="0" err="1" smtClean="0"/>
              <a:t>Faculties</a:t>
            </a:r>
            <a:r>
              <a:rPr lang="da-DK" dirty="0" smtClean="0"/>
              <a:t> to go </a:t>
            </a:r>
            <a:r>
              <a:rPr lang="da-DK" dirty="0" err="1" smtClean="0"/>
              <a:t>abroad</a:t>
            </a:r>
            <a:r>
              <a:rPr lang="da-DK" dirty="0" smtClean="0"/>
              <a:t> on </a:t>
            </a:r>
            <a:r>
              <a:rPr lang="da-DK" dirty="0" err="1" smtClean="0"/>
              <a:t>sabatical</a:t>
            </a:r>
            <a:r>
              <a:rPr lang="da-DK" dirty="0" smtClean="0"/>
              <a:t>/ research </a:t>
            </a:r>
            <a:r>
              <a:rPr lang="da-DK" dirty="0" err="1" smtClean="0"/>
              <a:t>stay</a:t>
            </a:r>
            <a:r>
              <a:rPr lang="da-DK" dirty="0" smtClean="0"/>
              <a:t> </a:t>
            </a:r>
            <a:r>
              <a:rPr lang="da-DK" dirty="0" err="1" smtClean="0"/>
              <a:t>when</a:t>
            </a:r>
            <a:r>
              <a:rPr lang="da-DK" dirty="0" smtClean="0"/>
              <a:t> </a:t>
            </a:r>
            <a:r>
              <a:rPr lang="da-DK" dirty="0" err="1" smtClean="0"/>
              <a:t>first</a:t>
            </a:r>
            <a:r>
              <a:rPr lang="da-DK" dirty="0" smtClean="0"/>
              <a:t> </a:t>
            </a:r>
            <a:r>
              <a:rPr lang="da-DK" dirty="0" err="1" smtClean="0"/>
              <a:t>appointed</a:t>
            </a:r>
            <a:r>
              <a:rPr lang="da-DK" dirty="0" smtClean="0"/>
              <a:t> to a senior position</a:t>
            </a:r>
          </a:p>
          <a:p>
            <a:pPr marL="1431925" lvl="2">
              <a:buFont typeface="Arial" panose="020B0604020202020204" pitchFamily="34" charset="0"/>
              <a:buChar char="•"/>
            </a:pPr>
            <a:endParaRPr lang="da-DK" dirty="0" smtClean="0"/>
          </a:p>
          <a:p>
            <a:pPr marL="1885950" lvl="3">
              <a:buFont typeface="Arial" panose="020B0604020202020204" pitchFamily="34" charset="0"/>
              <a:buChar char="•"/>
            </a:pPr>
            <a:r>
              <a:rPr lang="da-DK" dirty="0" err="1" smtClean="0"/>
              <a:t>Difficult</a:t>
            </a:r>
            <a:r>
              <a:rPr lang="da-DK" dirty="0" smtClean="0"/>
              <a:t> to fund and </a:t>
            </a:r>
            <a:r>
              <a:rPr lang="da-DK" dirty="0" err="1" smtClean="0"/>
              <a:t>carry</a:t>
            </a:r>
            <a:r>
              <a:rPr lang="da-DK" dirty="0" smtClean="0"/>
              <a:t> </a:t>
            </a:r>
            <a:r>
              <a:rPr lang="da-DK" dirty="0" err="1" smtClean="0"/>
              <a:t>through</a:t>
            </a:r>
            <a:r>
              <a:rPr lang="da-DK" dirty="0" smtClean="0"/>
              <a:t> (</a:t>
            </a:r>
            <a:r>
              <a:rPr lang="da-DK" dirty="0" err="1" smtClean="0"/>
              <a:t>taxing</a:t>
            </a:r>
            <a:r>
              <a:rPr lang="da-DK" dirty="0" smtClean="0"/>
              <a:t> </a:t>
            </a:r>
            <a:r>
              <a:rPr lang="da-DK" dirty="0" err="1" smtClean="0"/>
              <a:t>etc</a:t>
            </a:r>
            <a:r>
              <a:rPr lang="da-DK" dirty="0" smtClean="0"/>
              <a:t>) – </a:t>
            </a:r>
            <a:r>
              <a:rPr lang="da-DK" dirty="0" err="1" smtClean="0"/>
              <a:t>room</a:t>
            </a:r>
            <a:r>
              <a:rPr lang="da-DK" dirty="0" smtClean="0"/>
              <a:t> for </a:t>
            </a:r>
            <a:r>
              <a:rPr lang="da-DK" dirty="0" err="1" smtClean="0"/>
              <a:t>improvement</a:t>
            </a:r>
            <a:endParaRPr lang="da-DK" dirty="0" smtClean="0"/>
          </a:p>
          <a:p>
            <a:pPr marL="1885950" lvl="3">
              <a:buFont typeface="Arial" panose="020B0604020202020204" pitchFamily="34" charset="0"/>
              <a:buChar char="•"/>
            </a:pPr>
            <a:endParaRPr lang="da-DK" dirty="0"/>
          </a:p>
          <a:p>
            <a:pPr marL="1885950" lvl="3">
              <a:buFont typeface="Arial" panose="020B0604020202020204" pitchFamily="34" charset="0"/>
              <a:buChar char="•"/>
            </a:pPr>
            <a:r>
              <a:rPr lang="da-DK" dirty="0" smtClean="0"/>
              <a:t>But part of the general </a:t>
            </a:r>
            <a:r>
              <a:rPr lang="da-DK" dirty="0" err="1" smtClean="0"/>
              <a:t>strategy</a:t>
            </a:r>
            <a:r>
              <a:rPr lang="da-DK" dirty="0" smtClean="0"/>
              <a:t> of the </a:t>
            </a:r>
            <a:r>
              <a:rPr lang="da-DK" dirty="0" err="1" smtClean="0"/>
              <a:t>University</a:t>
            </a:r>
            <a:r>
              <a:rPr lang="da-DK" dirty="0" smtClean="0"/>
              <a:t> to have </a:t>
            </a:r>
            <a:r>
              <a:rPr lang="da-DK" dirty="0" err="1" smtClean="0"/>
              <a:t>increased</a:t>
            </a:r>
            <a:r>
              <a:rPr lang="da-DK" dirty="0" smtClean="0"/>
              <a:t> </a:t>
            </a:r>
            <a:r>
              <a:rPr lang="da-DK" dirty="0" err="1" smtClean="0"/>
              <a:t>mobility</a:t>
            </a:r>
            <a:endParaRPr lang="da-DK" dirty="0" smtClean="0"/>
          </a:p>
          <a:p>
            <a:pPr marL="1431925" lvl="2">
              <a:buFont typeface="Arial" panose="020B0604020202020204" pitchFamily="34" charset="0"/>
              <a:buChar char="•"/>
            </a:pPr>
            <a:endParaRPr lang="da-DK" dirty="0"/>
          </a:p>
          <a:p>
            <a:pPr marL="1431925" lvl="2">
              <a:buFont typeface="Arial" panose="020B0604020202020204" pitchFamily="34" charset="0"/>
              <a:buChar char="•"/>
            </a:pPr>
            <a:r>
              <a:rPr lang="da-DK" dirty="0" smtClean="0"/>
              <a:t>Networking</a:t>
            </a:r>
          </a:p>
          <a:p>
            <a:pPr marL="1885950" lvl="3">
              <a:buFont typeface="Arial" panose="020B0604020202020204" pitchFamily="34" charset="0"/>
              <a:buChar char="•"/>
            </a:pPr>
            <a:r>
              <a:rPr lang="da-DK" dirty="0" smtClean="0"/>
              <a:t>The </a:t>
            </a:r>
            <a:r>
              <a:rPr lang="da-DK" dirty="0" err="1" smtClean="0"/>
              <a:t>Faculty</a:t>
            </a:r>
            <a:r>
              <a:rPr lang="da-DK" dirty="0" smtClean="0"/>
              <a:t> Management looks positive upon </a:t>
            </a:r>
            <a:r>
              <a:rPr lang="da-DK" dirty="0" err="1" smtClean="0"/>
              <a:t>networking</a:t>
            </a:r>
            <a:r>
              <a:rPr lang="da-DK" dirty="0" smtClean="0"/>
              <a:t>. Researchers </a:t>
            </a:r>
            <a:r>
              <a:rPr lang="da-DK" dirty="0" err="1" smtClean="0"/>
              <a:t>are</a:t>
            </a:r>
            <a:r>
              <a:rPr lang="da-DK" dirty="0" smtClean="0"/>
              <a:t> </a:t>
            </a:r>
            <a:r>
              <a:rPr lang="da-DK" dirty="0" err="1" smtClean="0"/>
              <a:t>encouraged</a:t>
            </a:r>
            <a:r>
              <a:rPr lang="da-DK" dirty="0" smtClean="0"/>
              <a:t> to </a:t>
            </a:r>
            <a:r>
              <a:rPr lang="da-DK" dirty="0" err="1" smtClean="0"/>
              <a:t>participate</a:t>
            </a:r>
            <a:r>
              <a:rPr lang="da-DK" dirty="0" smtClean="0"/>
              <a:t> in international </a:t>
            </a:r>
            <a:r>
              <a:rPr lang="da-DK" dirty="0" err="1" smtClean="0"/>
              <a:t>networking</a:t>
            </a:r>
            <a:r>
              <a:rPr lang="da-DK" dirty="0" smtClean="0"/>
              <a:t>  </a:t>
            </a:r>
          </a:p>
          <a:p>
            <a:pPr marL="1885950" lvl="3">
              <a:buFont typeface="Arial" panose="020B0604020202020204" pitchFamily="34" charset="0"/>
              <a:buChar char="•"/>
            </a:pPr>
            <a:endParaRPr lang="da-DK" dirty="0"/>
          </a:p>
          <a:p>
            <a:pPr marL="1885950" lvl="3">
              <a:buFont typeface="Arial" panose="020B0604020202020204" pitchFamily="34" charset="0"/>
              <a:buChar char="•"/>
            </a:pPr>
            <a:endParaRPr lang="da-DK" dirty="0" smtClean="0"/>
          </a:p>
          <a:p>
            <a:pPr marL="1431925" lvl="2">
              <a:buFont typeface="Arial" panose="020B0604020202020204" pitchFamily="34" charset="0"/>
              <a:buChar char="•"/>
            </a:pPr>
            <a:endParaRPr lang="da-DK" dirty="0"/>
          </a:p>
          <a:p>
            <a:pPr marL="1885950" lvl="3">
              <a:buFont typeface="Arial" panose="020B0604020202020204" pitchFamily="34" charset="0"/>
              <a:buChar char="•"/>
            </a:pPr>
            <a:endParaRPr lang="da-DK" dirty="0" smtClean="0"/>
          </a:p>
          <a:p>
            <a:pPr marL="1028700" lvl="1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060329E2-06BC-4934-8DAE-F60386276802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67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/>
              <a:t>Internationalization</a:t>
            </a:r>
            <a:r>
              <a:rPr lang="da-DK" dirty="0"/>
              <a:t> by research </a:t>
            </a:r>
            <a:r>
              <a:rPr lang="da-DK" dirty="0" err="1"/>
              <a:t>stays</a:t>
            </a:r>
            <a:r>
              <a:rPr lang="da-DK" dirty="0"/>
              <a:t> and </a:t>
            </a:r>
            <a:r>
              <a:rPr lang="da-DK" dirty="0" err="1"/>
              <a:t>networking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smtClean="0"/>
              <a:t>2. </a:t>
            </a:r>
            <a:r>
              <a:rPr lang="da-DK" dirty="0" err="1" smtClean="0"/>
              <a:t>Recruiting</a:t>
            </a:r>
            <a:r>
              <a:rPr lang="da-DK" dirty="0" smtClean="0"/>
              <a:t> </a:t>
            </a:r>
            <a:r>
              <a:rPr lang="da-DK" dirty="0" err="1" smtClean="0"/>
              <a:t>staff</a:t>
            </a:r>
            <a:r>
              <a:rPr lang="da-DK" dirty="0" smtClean="0"/>
              <a:t> from </a:t>
            </a:r>
            <a:r>
              <a:rPr lang="da-DK" dirty="0" err="1" smtClean="0"/>
              <a:t>abroad</a:t>
            </a:r>
            <a:r>
              <a:rPr lang="da-DK" dirty="0" smtClean="0"/>
              <a:t> </a:t>
            </a:r>
          </a:p>
          <a:p>
            <a:pPr marL="1028700" lvl="1">
              <a:buFont typeface="Arial" panose="020B0604020202020204" pitchFamily="34" charset="0"/>
              <a:buChar char="•"/>
            </a:pPr>
            <a:endParaRPr lang="da-DK" dirty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a-DK" dirty="0" smtClean="0"/>
              <a:t>A generel trend in the </a:t>
            </a:r>
            <a:r>
              <a:rPr lang="da-DK" dirty="0" err="1" smtClean="0"/>
              <a:t>University</a:t>
            </a:r>
            <a:r>
              <a:rPr lang="da-DK" dirty="0" smtClean="0"/>
              <a:t> - but a </a:t>
            </a:r>
            <a:r>
              <a:rPr lang="da-DK" dirty="0" err="1" smtClean="0"/>
              <a:t>very</a:t>
            </a:r>
            <a:r>
              <a:rPr lang="da-DK" dirty="0" smtClean="0"/>
              <a:t> </a:t>
            </a:r>
            <a:r>
              <a:rPr lang="da-DK" dirty="0" err="1" smtClean="0"/>
              <a:t>strong</a:t>
            </a:r>
            <a:r>
              <a:rPr lang="da-DK" dirty="0" smtClean="0"/>
              <a:t>, and </a:t>
            </a:r>
            <a:r>
              <a:rPr lang="da-DK" dirty="0" err="1" smtClean="0"/>
              <a:t>quite</a:t>
            </a:r>
            <a:r>
              <a:rPr lang="da-DK" dirty="0" smtClean="0"/>
              <a:t> new, trend at the Law </a:t>
            </a:r>
            <a:r>
              <a:rPr lang="da-DK" dirty="0" err="1" smtClean="0"/>
              <a:t>Faculty</a:t>
            </a:r>
            <a:r>
              <a:rPr lang="da-DK" dirty="0" smtClean="0"/>
              <a:t> in Copenhagen</a:t>
            </a:r>
            <a:endParaRPr lang="da-DK" dirty="0"/>
          </a:p>
          <a:p>
            <a:pPr marL="1431925" lvl="2">
              <a:buFont typeface="Arial" panose="020B0604020202020204" pitchFamily="34" charset="0"/>
              <a:buChar char="•"/>
            </a:pPr>
            <a:r>
              <a:rPr lang="da-DK" dirty="0" err="1" smtClean="0"/>
              <a:t>Many</a:t>
            </a:r>
            <a:r>
              <a:rPr lang="da-DK" dirty="0" smtClean="0"/>
              <a:t> non-Danish </a:t>
            </a:r>
            <a:r>
              <a:rPr lang="da-DK" dirty="0" err="1" smtClean="0"/>
              <a:t>Ph.D.</a:t>
            </a:r>
            <a:r>
              <a:rPr lang="da-DK" dirty="0" smtClean="0"/>
              <a:t> Students (</a:t>
            </a:r>
            <a:r>
              <a:rPr lang="da-DK" dirty="0" err="1" smtClean="0"/>
              <a:t>appr</a:t>
            </a:r>
            <a:r>
              <a:rPr lang="da-DK" dirty="0" smtClean="0"/>
              <a:t>. 1/3- ½)</a:t>
            </a:r>
            <a:endParaRPr lang="da-DK" dirty="0"/>
          </a:p>
          <a:p>
            <a:pPr marL="1431925" lvl="2">
              <a:buFont typeface="Arial" panose="020B0604020202020204" pitchFamily="34" charset="0"/>
              <a:buChar char="•"/>
            </a:pPr>
            <a:r>
              <a:rPr lang="da-DK" dirty="0" smtClean="0"/>
              <a:t>An </a:t>
            </a:r>
            <a:r>
              <a:rPr lang="da-DK" dirty="0" err="1" smtClean="0"/>
              <a:t>increasing</a:t>
            </a:r>
            <a:r>
              <a:rPr lang="da-DK" dirty="0" smtClean="0"/>
              <a:t> </a:t>
            </a:r>
            <a:r>
              <a:rPr lang="da-DK" dirty="0" err="1" smtClean="0"/>
              <a:t>number</a:t>
            </a:r>
            <a:r>
              <a:rPr lang="da-DK" dirty="0" smtClean="0"/>
              <a:t> of </a:t>
            </a:r>
            <a:r>
              <a:rPr lang="da-DK" dirty="0" err="1" smtClean="0"/>
              <a:t>staff</a:t>
            </a:r>
            <a:r>
              <a:rPr lang="da-DK" dirty="0" smtClean="0"/>
              <a:t> in permanent positions </a:t>
            </a:r>
            <a:r>
              <a:rPr lang="da-DK" dirty="0" err="1" smtClean="0"/>
              <a:t>who</a:t>
            </a:r>
            <a:r>
              <a:rPr lang="da-DK" dirty="0" smtClean="0"/>
              <a:t> have </a:t>
            </a:r>
            <a:r>
              <a:rPr lang="da-DK" dirty="0" err="1" smtClean="0"/>
              <a:t>been</a:t>
            </a:r>
            <a:r>
              <a:rPr lang="da-DK" dirty="0" smtClean="0"/>
              <a:t> </a:t>
            </a:r>
            <a:r>
              <a:rPr lang="da-DK" dirty="0" err="1" smtClean="0"/>
              <a:t>educated</a:t>
            </a:r>
            <a:r>
              <a:rPr lang="da-DK" dirty="0" smtClean="0"/>
              <a:t> </a:t>
            </a:r>
            <a:r>
              <a:rPr lang="da-DK" dirty="0" err="1" smtClean="0"/>
              <a:t>somewhere</a:t>
            </a:r>
            <a:r>
              <a:rPr lang="da-DK" dirty="0" smtClean="0"/>
              <a:t> </a:t>
            </a:r>
            <a:r>
              <a:rPr lang="da-DK" dirty="0" err="1" smtClean="0"/>
              <a:t>else</a:t>
            </a:r>
            <a:r>
              <a:rPr lang="da-DK" dirty="0" smtClean="0"/>
              <a:t> </a:t>
            </a:r>
            <a:r>
              <a:rPr lang="da-DK" dirty="0" err="1" smtClean="0"/>
              <a:t>than</a:t>
            </a:r>
            <a:r>
              <a:rPr lang="da-DK" dirty="0" smtClean="0"/>
              <a:t> Denmark</a:t>
            </a:r>
          </a:p>
          <a:p>
            <a:pPr marL="1885950" lvl="3">
              <a:buFont typeface="Arial" panose="020B0604020202020204" pitchFamily="34" charset="0"/>
              <a:buChar char="•"/>
            </a:pPr>
            <a:r>
              <a:rPr lang="da-DK" sz="1200" dirty="0" smtClean="0"/>
              <a:t>In CESEL </a:t>
            </a:r>
            <a:r>
              <a:rPr lang="da-DK" sz="1200" dirty="0" err="1" smtClean="0"/>
              <a:t>we</a:t>
            </a:r>
            <a:r>
              <a:rPr lang="da-DK" sz="1200" dirty="0" smtClean="0"/>
              <a:t>  have researchers from </a:t>
            </a:r>
            <a:r>
              <a:rPr lang="da-DK" sz="1200" dirty="0" err="1" smtClean="0"/>
              <a:t>Italy</a:t>
            </a:r>
            <a:r>
              <a:rPr lang="da-DK" sz="1200" dirty="0" smtClean="0"/>
              <a:t>, </a:t>
            </a:r>
            <a:r>
              <a:rPr lang="da-DK" sz="1200" dirty="0" err="1" smtClean="0"/>
              <a:t>Greece</a:t>
            </a:r>
            <a:r>
              <a:rPr lang="da-DK" sz="1200" dirty="0" smtClean="0"/>
              <a:t>, Germany and </a:t>
            </a:r>
            <a:r>
              <a:rPr lang="da-DK" sz="1200" dirty="0" err="1" smtClean="0"/>
              <a:t>Brazil</a:t>
            </a:r>
            <a:endParaRPr lang="da-DK" sz="1200" dirty="0" smtClean="0"/>
          </a:p>
          <a:p>
            <a:pPr marL="1431925" lvl="2">
              <a:buFont typeface="Arial" panose="020B0604020202020204" pitchFamily="34" charset="0"/>
              <a:buChar char="•"/>
            </a:pPr>
            <a:r>
              <a:rPr lang="da-DK" dirty="0" smtClean="0"/>
              <a:t>The </a:t>
            </a:r>
            <a:r>
              <a:rPr lang="da-DK" dirty="0" err="1" smtClean="0"/>
              <a:t>working</a:t>
            </a:r>
            <a:r>
              <a:rPr lang="da-DK" dirty="0" smtClean="0"/>
              <a:t> </a:t>
            </a:r>
            <a:r>
              <a:rPr lang="da-DK" dirty="0" err="1" smtClean="0"/>
              <a:t>language</a:t>
            </a:r>
            <a:r>
              <a:rPr lang="da-DK" dirty="0" smtClean="0"/>
              <a:t> in </a:t>
            </a:r>
            <a:r>
              <a:rPr lang="da-DK" dirty="0" err="1" smtClean="0"/>
              <a:t>daily</a:t>
            </a:r>
            <a:r>
              <a:rPr lang="da-DK" dirty="0" smtClean="0"/>
              <a:t> </a:t>
            </a:r>
            <a:r>
              <a:rPr lang="da-DK" dirty="0" err="1" smtClean="0"/>
              <a:t>Faculty</a:t>
            </a:r>
            <a:r>
              <a:rPr lang="da-DK" dirty="0" smtClean="0"/>
              <a:t> </a:t>
            </a:r>
            <a:r>
              <a:rPr lang="da-DK" dirty="0" err="1" smtClean="0"/>
              <a:t>life</a:t>
            </a:r>
            <a:r>
              <a:rPr lang="da-DK" dirty="0" smtClean="0"/>
              <a:t> – </a:t>
            </a:r>
            <a:r>
              <a:rPr lang="da-DK" dirty="0" err="1" smtClean="0"/>
              <a:t>many</a:t>
            </a:r>
            <a:r>
              <a:rPr lang="da-DK" dirty="0" smtClean="0"/>
              <a:t> research centres (forskergrupper) English as </a:t>
            </a:r>
            <a:r>
              <a:rPr lang="da-DK" dirty="0" err="1" smtClean="0"/>
              <a:t>their</a:t>
            </a:r>
            <a:r>
              <a:rPr lang="da-DK" dirty="0" smtClean="0"/>
              <a:t> </a:t>
            </a:r>
            <a:r>
              <a:rPr lang="da-DK" dirty="0" err="1" smtClean="0"/>
              <a:t>working</a:t>
            </a:r>
            <a:r>
              <a:rPr lang="da-DK" dirty="0" smtClean="0"/>
              <a:t> </a:t>
            </a:r>
            <a:r>
              <a:rPr lang="da-DK" dirty="0" err="1" smtClean="0"/>
              <a:t>language</a:t>
            </a:r>
            <a:endParaRPr lang="da-DK" dirty="0" smtClean="0"/>
          </a:p>
          <a:p>
            <a:pPr marL="1431925" lvl="2">
              <a:buFont typeface="Arial" panose="020B0604020202020204" pitchFamily="34" charset="0"/>
              <a:buChar char="•"/>
            </a:pPr>
            <a:r>
              <a:rPr lang="da-DK" dirty="0" smtClean="0"/>
              <a:t>The </a:t>
            </a:r>
            <a:r>
              <a:rPr lang="da-DK" dirty="0" err="1" smtClean="0"/>
              <a:t>Faculty</a:t>
            </a:r>
            <a:r>
              <a:rPr lang="da-DK" dirty="0" smtClean="0"/>
              <a:t> is more or </a:t>
            </a:r>
            <a:r>
              <a:rPr lang="da-DK" dirty="0" err="1" smtClean="0"/>
              <a:t>less</a:t>
            </a:r>
            <a:r>
              <a:rPr lang="da-DK" dirty="0" smtClean="0"/>
              <a:t> bi-</a:t>
            </a:r>
            <a:r>
              <a:rPr lang="da-DK" dirty="0" err="1" smtClean="0"/>
              <a:t>lingual</a:t>
            </a:r>
            <a:endParaRPr lang="da-DK" dirty="0" smtClean="0"/>
          </a:p>
          <a:p>
            <a:pPr marL="1885950" lvl="3">
              <a:buFont typeface="Arial" panose="020B0604020202020204" pitchFamily="34" charset="0"/>
              <a:buChar char="•"/>
            </a:pPr>
            <a:r>
              <a:rPr lang="da-DK" sz="1200" dirty="0" err="1" smtClean="0"/>
              <a:t>Announcements</a:t>
            </a:r>
            <a:r>
              <a:rPr lang="da-DK" sz="1200" dirty="0" smtClean="0"/>
              <a:t> and </a:t>
            </a:r>
            <a:r>
              <a:rPr lang="da-DK" sz="1200" dirty="0" err="1" smtClean="0"/>
              <a:t>messages</a:t>
            </a:r>
            <a:r>
              <a:rPr lang="da-DK" sz="1200" dirty="0" smtClean="0"/>
              <a:t> to all </a:t>
            </a:r>
            <a:r>
              <a:rPr lang="da-DK" sz="1200" dirty="0" err="1" smtClean="0"/>
              <a:t>staff</a:t>
            </a:r>
            <a:r>
              <a:rPr lang="da-DK" sz="1200" dirty="0" smtClean="0"/>
              <a:t> from the </a:t>
            </a:r>
            <a:r>
              <a:rPr lang="da-DK" sz="1200" dirty="0" err="1" smtClean="0"/>
              <a:t>Faculty</a:t>
            </a:r>
            <a:r>
              <a:rPr lang="da-DK" sz="1200" dirty="0" smtClean="0"/>
              <a:t> management go out in Danish and English. Meetings </a:t>
            </a:r>
            <a:r>
              <a:rPr lang="da-DK" sz="1200" dirty="0" err="1" smtClean="0"/>
              <a:t>are</a:t>
            </a:r>
            <a:r>
              <a:rPr lang="da-DK" sz="1200" dirty="0" smtClean="0"/>
              <a:t> in Danish, and the administration </a:t>
            </a:r>
            <a:r>
              <a:rPr lang="da-DK" sz="1200" dirty="0" err="1" smtClean="0"/>
              <a:t>works</a:t>
            </a:r>
            <a:r>
              <a:rPr lang="da-DK" sz="1200" dirty="0" smtClean="0"/>
              <a:t> in Danish</a:t>
            </a:r>
          </a:p>
          <a:p>
            <a:pPr marL="1885950" lvl="3">
              <a:buFont typeface="Arial" panose="020B0604020202020204" pitchFamily="34" charset="0"/>
              <a:buChar char="•"/>
            </a:pPr>
            <a:r>
              <a:rPr lang="da-DK" sz="1200" dirty="0" smtClean="0"/>
              <a:t>An </a:t>
            </a:r>
            <a:r>
              <a:rPr lang="da-DK" sz="1200" dirty="0" err="1" smtClean="0"/>
              <a:t>ongoing</a:t>
            </a:r>
            <a:r>
              <a:rPr lang="da-DK" sz="1200" dirty="0" smtClean="0"/>
              <a:t> transformation ?</a:t>
            </a:r>
            <a:endParaRPr lang="da-DK" sz="1200" dirty="0"/>
          </a:p>
          <a:p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060329E2-06BC-4934-8DAE-F60386276802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33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International </a:t>
            </a:r>
            <a:r>
              <a:rPr lang="da-DK" dirty="0" err="1" smtClean="0"/>
              <a:t>Publication</a:t>
            </a:r>
            <a:r>
              <a:rPr lang="da-DK" dirty="0" smtClean="0"/>
              <a:t> – the BFI model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042988" y="1340768"/>
            <a:ext cx="6577012" cy="4482000"/>
          </a:xfrm>
        </p:spPr>
        <p:txBody>
          <a:bodyPr/>
          <a:lstStyle/>
          <a:p>
            <a:pPr marL="285750" lvl="1"/>
            <a:r>
              <a:rPr lang="da-DK" dirty="0"/>
              <a:t>the Danish BFI model – the link </a:t>
            </a:r>
            <a:r>
              <a:rPr lang="da-DK" dirty="0" err="1"/>
              <a:t>between</a:t>
            </a:r>
            <a:r>
              <a:rPr lang="da-DK" dirty="0"/>
              <a:t> </a:t>
            </a:r>
            <a:r>
              <a:rPr lang="da-DK" dirty="0" err="1" smtClean="0"/>
              <a:t>university</a:t>
            </a:r>
            <a:r>
              <a:rPr lang="da-DK" dirty="0"/>
              <a:t>,  </a:t>
            </a:r>
            <a:r>
              <a:rPr lang="da-DK" dirty="0" err="1"/>
              <a:t>faculty</a:t>
            </a:r>
            <a:r>
              <a:rPr lang="da-DK" dirty="0"/>
              <a:t> and research centre </a:t>
            </a:r>
            <a:r>
              <a:rPr lang="da-DK" dirty="0" err="1"/>
              <a:t>funding</a:t>
            </a:r>
            <a:r>
              <a:rPr lang="da-DK" dirty="0"/>
              <a:t> and international </a:t>
            </a:r>
            <a:r>
              <a:rPr lang="da-DK" dirty="0" err="1" smtClean="0"/>
              <a:t>activities</a:t>
            </a:r>
            <a:endParaRPr lang="da-DK" dirty="0" smtClean="0"/>
          </a:p>
          <a:p>
            <a:pPr marL="285750" lvl="1"/>
            <a:endParaRPr lang="da-DK" dirty="0"/>
          </a:p>
          <a:p>
            <a:pPr marL="688975" lvl="2"/>
            <a:r>
              <a:rPr lang="da-DK" dirty="0" err="1" smtClean="0"/>
              <a:t>Bibliometric</a:t>
            </a:r>
            <a:r>
              <a:rPr lang="da-DK" dirty="0" smtClean="0"/>
              <a:t> Research </a:t>
            </a:r>
            <a:r>
              <a:rPr lang="da-DK" dirty="0" err="1" smtClean="0"/>
              <a:t>Indicator</a:t>
            </a:r>
            <a:r>
              <a:rPr lang="da-DK" dirty="0" smtClean="0"/>
              <a:t> (</a:t>
            </a:r>
            <a:r>
              <a:rPr lang="da-DK" dirty="0" err="1" smtClean="0"/>
              <a:t>bibliometrisk</a:t>
            </a:r>
            <a:r>
              <a:rPr lang="da-DK" dirty="0" smtClean="0"/>
              <a:t> forskningsindikator – </a:t>
            </a:r>
            <a:r>
              <a:rPr lang="da-DK" dirty="0" err="1" smtClean="0"/>
              <a:t>known</a:t>
            </a:r>
            <a:r>
              <a:rPr lang="da-DK" dirty="0" smtClean="0"/>
              <a:t> as the BFI model)</a:t>
            </a:r>
          </a:p>
          <a:p>
            <a:pPr marL="1143000" lvl="3"/>
            <a:r>
              <a:rPr lang="da-DK" dirty="0" smtClean="0"/>
              <a:t>A performance-</a:t>
            </a:r>
            <a:r>
              <a:rPr lang="da-DK" dirty="0" err="1" smtClean="0"/>
              <a:t>based</a:t>
            </a:r>
            <a:r>
              <a:rPr lang="da-DK" dirty="0" smtClean="0"/>
              <a:t> model for distribution of new base </a:t>
            </a:r>
            <a:r>
              <a:rPr lang="da-DK" dirty="0" err="1" smtClean="0"/>
              <a:t>funding</a:t>
            </a:r>
            <a:r>
              <a:rPr lang="da-DK" dirty="0" smtClean="0"/>
              <a:t> for </a:t>
            </a:r>
            <a:r>
              <a:rPr lang="da-DK" dirty="0" err="1" smtClean="0"/>
              <a:t>universities</a:t>
            </a:r>
            <a:r>
              <a:rPr lang="da-DK" dirty="0" smtClean="0"/>
              <a:t> in Denmark</a:t>
            </a:r>
            <a:endParaRPr lang="da-DK" dirty="0"/>
          </a:p>
          <a:p>
            <a:pPr marL="285750" lvl="1"/>
            <a:endParaRPr lang="da-DK" dirty="0" smtClean="0"/>
          </a:p>
          <a:p>
            <a:pPr marL="688975" lvl="2"/>
            <a:r>
              <a:rPr lang="da-DK" dirty="0" err="1" smtClean="0"/>
              <a:t>Introduced</a:t>
            </a:r>
            <a:r>
              <a:rPr lang="da-DK" dirty="0" smtClean="0"/>
              <a:t> in 2009 and </a:t>
            </a:r>
            <a:r>
              <a:rPr lang="da-DK" dirty="0" err="1" smtClean="0"/>
              <a:t>prolonged</a:t>
            </a:r>
            <a:r>
              <a:rPr lang="da-DK" dirty="0" smtClean="0"/>
              <a:t> in 2012 </a:t>
            </a:r>
          </a:p>
          <a:p>
            <a:pPr marL="1143000" lvl="3"/>
            <a:r>
              <a:rPr lang="da-DK" dirty="0" err="1" smtClean="0"/>
              <a:t>Political</a:t>
            </a:r>
            <a:r>
              <a:rPr lang="da-DK" dirty="0" smtClean="0"/>
              <a:t> agreement in Denmark</a:t>
            </a:r>
          </a:p>
          <a:p>
            <a:pPr marL="1143000" lvl="3"/>
            <a:r>
              <a:rPr lang="da-DK" dirty="0" err="1" smtClean="0"/>
              <a:t>Fully</a:t>
            </a:r>
            <a:r>
              <a:rPr lang="da-DK" dirty="0" smtClean="0"/>
              <a:t> </a:t>
            </a:r>
            <a:r>
              <a:rPr lang="da-DK" dirty="0" err="1" smtClean="0"/>
              <a:t>phased</a:t>
            </a:r>
            <a:r>
              <a:rPr lang="da-DK" dirty="0" smtClean="0"/>
              <a:t> in 2012 – 25 % of the new basic </a:t>
            </a:r>
            <a:r>
              <a:rPr lang="da-DK" dirty="0" err="1" smtClean="0"/>
              <a:t>funding</a:t>
            </a:r>
            <a:r>
              <a:rPr lang="da-DK" dirty="0" smtClean="0"/>
              <a:t> for Danish </a:t>
            </a:r>
            <a:r>
              <a:rPr lang="da-DK" dirty="0" err="1" smtClean="0"/>
              <a:t>Universities</a:t>
            </a:r>
            <a:r>
              <a:rPr lang="da-DK" dirty="0" smtClean="0"/>
              <a:t> is </a:t>
            </a:r>
            <a:r>
              <a:rPr lang="da-DK" dirty="0" err="1" smtClean="0"/>
              <a:t>distributed</a:t>
            </a:r>
            <a:r>
              <a:rPr lang="da-DK" dirty="0" smtClean="0"/>
              <a:t> by the model</a:t>
            </a:r>
          </a:p>
          <a:p>
            <a:pPr marL="688975" lvl="2"/>
            <a:endParaRPr lang="da-DK" dirty="0"/>
          </a:p>
          <a:p>
            <a:pPr marL="688975" lvl="2"/>
            <a:r>
              <a:rPr lang="da-DK" dirty="0" err="1" smtClean="0"/>
              <a:t>Inspired</a:t>
            </a:r>
            <a:r>
              <a:rPr lang="da-DK" dirty="0" smtClean="0"/>
              <a:t> by the </a:t>
            </a:r>
            <a:r>
              <a:rPr lang="da-DK" dirty="0" err="1" smtClean="0"/>
              <a:t>Norwegian</a:t>
            </a:r>
            <a:r>
              <a:rPr lang="da-DK" dirty="0" smtClean="0"/>
              <a:t> model</a:t>
            </a:r>
          </a:p>
          <a:p>
            <a:pPr marL="688975" lvl="2"/>
            <a:endParaRPr lang="da-DK" dirty="0"/>
          </a:p>
          <a:p>
            <a:pPr marL="688975" lvl="2"/>
            <a:r>
              <a:rPr lang="da-DK" dirty="0" err="1" smtClean="0"/>
              <a:t>Discussed</a:t>
            </a:r>
            <a:r>
              <a:rPr lang="da-DK" dirty="0" smtClean="0"/>
              <a:t> – and </a:t>
            </a:r>
            <a:r>
              <a:rPr lang="da-DK" dirty="0" err="1" smtClean="0"/>
              <a:t>criticized</a:t>
            </a:r>
            <a:r>
              <a:rPr lang="da-DK" dirty="0" smtClean="0"/>
              <a:t> - </a:t>
            </a:r>
            <a:r>
              <a:rPr lang="da-DK" dirty="0" err="1" smtClean="0"/>
              <a:t>widely</a:t>
            </a:r>
            <a:r>
              <a:rPr lang="da-DK" dirty="0" smtClean="0"/>
              <a:t> in </a:t>
            </a:r>
            <a:r>
              <a:rPr lang="da-DK" dirty="0" err="1" smtClean="0"/>
              <a:t>law</a:t>
            </a:r>
            <a:endParaRPr lang="da-DK" dirty="0"/>
          </a:p>
          <a:p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smtClean="0"/>
              <a:t>A Danish Perspective - Solstrand 3.-4.11.2014</a:t>
            </a: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060329E2-06BC-4934-8DAE-F60386276802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11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International </a:t>
            </a:r>
            <a:r>
              <a:rPr lang="da-DK" dirty="0" err="1" smtClean="0"/>
              <a:t>Publication</a:t>
            </a:r>
            <a:r>
              <a:rPr lang="da-DK" dirty="0" smtClean="0"/>
              <a:t> – the BFI model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1"/>
            <a:r>
              <a:rPr lang="da-DK" dirty="0"/>
              <a:t>the Danish BFI model – the link </a:t>
            </a:r>
            <a:r>
              <a:rPr lang="da-DK" dirty="0" err="1"/>
              <a:t>between</a:t>
            </a:r>
            <a:r>
              <a:rPr lang="da-DK" dirty="0"/>
              <a:t> </a:t>
            </a:r>
            <a:r>
              <a:rPr lang="da-DK" dirty="0" err="1" smtClean="0"/>
              <a:t>university</a:t>
            </a:r>
            <a:r>
              <a:rPr lang="da-DK" dirty="0"/>
              <a:t>,  </a:t>
            </a:r>
            <a:r>
              <a:rPr lang="da-DK" dirty="0" err="1"/>
              <a:t>faculty</a:t>
            </a:r>
            <a:r>
              <a:rPr lang="da-DK" dirty="0"/>
              <a:t> and research centre </a:t>
            </a:r>
            <a:r>
              <a:rPr lang="da-DK" dirty="0" err="1"/>
              <a:t>funding</a:t>
            </a:r>
            <a:r>
              <a:rPr lang="da-DK" dirty="0"/>
              <a:t> and international </a:t>
            </a:r>
            <a:r>
              <a:rPr lang="da-DK" dirty="0" err="1" smtClean="0"/>
              <a:t>activities</a:t>
            </a:r>
            <a:endParaRPr lang="da-DK" dirty="0" smtClean="0"/>
          </a:p>
          <a:p>
            <a:pPr marL="285750" lvl="1"/>
            <a:endParaRPr lang="da-DK" dirty="0"/>
          </a:p>
          <a:p>
            <a:pPr marL="688975" lvl="2"/>
            <a:r>
              <a:rPr lang="da-DK" dirty="0" smtClean="0"/>
              <a:t>The </a:t>
            </a:r>
            <a:r>
              <a:rPr lang="da-DK" dirty="0" err="1" smtClean="0"/>
              <a:t>main</a:t>
            </a:r>
            <a:r>
              <a:rPr lang="da-DK" dirty="0" smtClean="0"/>
              <a:t> purpose of the BFI model is to </a:t>
            </a:r>
            <a:r>
              <a:rPr lang="da-DK" dirty="0" err="1" smtClean="0"/>
              <a:t>reflect</a:t>
            </a:r>
            <a:r>
              <a:rPr lang="da-DK" dirty="0" smtClean="0"/>
              <a:t> the </a:t>
            </a:r>
            <a:r>
              <a:rPr lang="da-DK" dirty="0" err="1" smtClean="0"/>
              <a:t>universities</a:t>
            </a:r>
            <a:r>
              <a:rPr lang="da-DK" dirty="0" smtClean="0"/>
              <a:t>’ research </a:t>
            </a:r>
            <a:r>
              <a:rPr lang="da-DK" dirty="0" err="1" smtClean="0"/>
              <a:t>activities</a:t>
            </a:r>
            <a:r>
              <a:rPr lang="da-DK" dirty="0" smtClean="0"/>
              <a:t> </a:t>
            </a:r>
            <a:r>
              <a:rPr lang="da-DK" dirty="0" err="1" smtClean="0"/>
              <a:t>using</a:t>
            </a:r>
            <a:r>
              <a:rPr lang="da-DK" dirty="0" smtClean="0"/>
              <a:t> the </a:t>
            </a:r>
            <a:r>
              <a:rPr lang="da-DK" dirty="0" err="1" smtClean="0"/>
              <a:t>measurement</a:t>
            </a:r>
            <a:r>
              <a:rPr lang="da-DK" dirty="0" smtClean="0"/>
              <a:t> of </a:t>
            </a:r>
            <a:r>
              <a:rPr lang="da-DK" dirty="0" err="1" smtClean="0"/>
              <a:t>number</a:t>
            </a:r>
            <a:r>
              <a:rPr lang="da-DK" dirty="0" smtClean="0"/>
              <a:t> of </a:t>
            </a:r>
            <a:r>
              <a:rPr lang="da-DK" dirty="0" err="1" smtClean="0"/>
              <a:t>publications</a:t>
            </a:r>
            <a:r>
              <a:rPr lang="da-DK" dirty="0" smtClean="0"/>
              <a:t> </a:t>
            </a:r>
          </a:p>
          <a:p>
            <a:pPr marL="688975" lvl="2"/>
            <a:endParaRPr lang="da-DK" dirty="0" smtClean="0"/>
          </a:p>
          <a:p>
            <a:pPr marL="688975" lvl="2"/>
            <a:r>
              <a:rPr lang="en-US" dirty="0"/>
              <a:t>The </a:t>
            </a:r>
            <a:r>
              <a:rPr lang="en-US" dirty="0" smtClean="0"/>
              <a:t>BFI model </a:t>
            </a:r>
            <a:r>
              <a:rPr lang="en-US" dirty="0"/>
              <a:t>rewards </a:t>
            </a:r>
            <a:r>
              <a:rPr lang="en-US" dirty="0" smtClean="0"/>
              <a:t>research published </a:t>
            </a:r>
            <a:r>
              <a:rPr lang="en-US" dirty="0"/>
              <a:t>in the most recognized </a:t>
            </a:r>
            <a:r>
              <a:rPr lang="en-US" dirty="0" smtClean="0"/>
              <a:t>journals and the most recognized publishers  </a:t>
            </a:r>
            <a:r>
              <a:rPr lang="en-US" dirty="0"/>
              <a:t>within the scientific </a:t>
            </a:r>
            <a:r>
              <a:rPr lang="en-US" dirty="0" smtClean="0"/>
              <a:t>fields</a:t>
            </a:r>
          </a:p>
          <a:p>
            <a:pPr marL="1143000" lvl="3"/>
            <a:r>
              <a:rPr lang="en-US" sz="1200" dirty="0" smtClean="0"/>
              <a:t>Covers all disciplines and their </a:t>
            </a:r>
            <a:r>
              <a:rPr lang="en-US" sz="1200" dirty="0"/>
              <a:t>different publishing </a:t>
            </a:r>
            <a:r>
              <a:rPr lang="en-US" sz="1200" dirty="0" smtClean="0"/>
              <a:t>traditions – criticism</a:t>
            </a:r>
          </a:p>
          <a:p>
            <a:pPr marL="1143000" lvl="3"/>
            <a:endParaRPr lang="en-US" dirty="0" smtClean="0"/>
          </a:p>
          <a:p>
            <a:pPr marL="688975" lvl="2"/>
            <a:r>
              <a:rPr lang="en-US" dirty="0" smtClean="0"/>
              <a:t>See about the Danish BFI model at the web of the Ministry of Higher Education and Science</a:t>
            </a:r>
            <a:endParaRPr lang="en-US" sz="1200" dirty="0" smtClean="0"/>
          </a:p>
          <a:p>
            <a:pPr marL="688975" lvl="2"/>
            <a:endParaRPr lang="en-US" sz="1200" dirty="0"/>
          </a:p>
          <a:p>
            <a:pPr marL="1143000" lvl="3"/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ufm.dk/forskning-og-innovation/statistik-og-analyser/den-bibliometriske-forskningsindikator</a:t>
            </a:r>
            <a:endParaRPr lang="da-DK" sz="1200" dirty="0"/>
          </a:p>
          <a:p>
            <a:pPr marL="688975" lvl="2"/>
            <a:endParaRPr lang="da-DK" dirty="0" smtClean="0"/>
          </a:p>
          <a:p>
            <a:pPr marL="285750" lvl="1"/>
            <a:endParaRPr lang="da-DK" dirty="0"/>
          </a:p>
          <a:p>
            <a:pPr marL="688975" lvl="2"/>
            <a:endParaRPr lang="da-DK" dirty="0"/>
          </a:p>
          <a:p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Enhedens navn</a:t>
            </a:r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a-DK" dirty="0" smtClean="0"/>
              <a:t>A Danish </a:t>
            </a:r>
            <a:r>
              <a:rPr lang="da-DK" dirty="0" err="1" smtClean="0"/>
              <a:t>Perspective</a:t>
            </a:r>
            <a:r>
              <a:rPr lang="da-DK" dirty="0" smtClean="0"/>
              <a:t> - Solstrand 3.-4.11.2014</a:t>
            </a:r>
            <a:endParaRPr lang="en-GB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060329E2-06BC-4934-8DAE-F60386276802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83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ra_uk">
  <a:themeElements>
    <a:clrScheme name="jura_uk 1">
      <a:dk1>
        <a:srgbClr val="6E6E6E"/>
      </a:dk1>
      <a:lt1>
        <a:srgbClr val="FFFFFF"/>
      </a:lt1>
      <a:dk2>
        <a:srgbClr val="999632"/>
      </a:dk2>
      <a:lt2>
        <a:srgbClr val="6E6E6E"/>
      </a:lt2>
      <a:accent1>
        <a:srgbClr val="999632"/>
      </a:accent1>
      <a:accent2>
        <a:srgbClr val="C6C281"/>
      </a:accent2>
      <a:accent3>
        <a:srgbClr val="FFFFFF"/>
      </a:accent3>
      <a:accent4>
        <a:srgbClr val="5D5D5D"/>
      </a:accent4>
      <a:accent5>
        <a:srgbClr val="CAC9AD"/>
      </a:accent5>
      <a:accent6>
        <a:srgbClr val="B3B074"/>
      </a:accent6>
      <a:hlink>
        <a:srgbClr val="D9D7AB"/>
      </a:hlink>
      <a:folHlink>
        <a:srgbClr val="ECEBD5"/>
      </a:folHlink>
    </a:clrScheme>
    <a:fontScheme name="jura_u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jura_uk 1">
        <a:dk1>
          <a:srgbClr val="6E6E6E"/>
        </a:dk1>
        <a:lt1>
          <a:srgbClr val="FFFFFF"/>
        </a:lt1>
        <a:dk2>
          <a:srgbClr val="999632"/>
        </a:dk2>
        <a:lt2>
          <a:srgbClr val="6E6E6E"/>
        </a:lt2>
        <a:accent1>
          <a:srgbClr val="999632"/>
        </a:accent1>
        <a:accent2>
          <a:srgbClr val="C6C281"/>
        </a:accent2>
        <a:accent3>
          <a:srgbClr val="FFFFFF"/>
        </a:accent3>
        <a:accent4>
          <a:srgbClr val="5D5D5D"/>
        </a:accent4>
        <a:accent5>
          <a:srgbClr val="CAC9AD"/>
        </a:accent5>
        <a:accent6>
          <a:srgbClr val="B3B074"/>
        </a:accent6>
        <a:hlink>
          <a:srgbClr val="D9D7AB"/>
        </a:hlink>
        <a:folHlink>
          <a:srgbClr val="ECEBD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3527</TotalTime>
  <Words>2007</Words>
  <Application>Microsoft Office PowerPoint</Application>
  <PresentationFormat>Skjermfremvisning (4:3)</PresentationFormat>
  <Paragraphs>301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19</vt:i4>
      </vt:variant>
    </vt:vector>
  </HeadingPairs>
  <TitlesOfParts>
    <vt:vector size="20" baseType="lpstr">
      <vt:lpstr>jura_uk</vt:lpstr>
      <vt:lpstr>Internationalization and   international publication   a Danish Perspective</vt:lpstr>
      <vt:lpstr>Outline </vt:lpstr>
      <vt:lpstr>Internationalization – how and for whom</vt:lpstr>
      <vt:lpstr>Internationalization by research stays and networking</vt:lpstr>
      <vt:lpstr>Internationalization by research stays and networking</vt:lpstr>
      <vt:lpstr>Internationalization by research stays and networking</vt:lpstr>
      <vt:lpstr>Internationalization by research stays and networking</vt:lpstr>
      <vt:lpstr>International Publication – the BFI model</vt:lpstr>
      <vt:lpstr>International Publication – the BFI model</vt:lpstr>
      <vt:lpstr>International Publication – the BFI model</vt:lpstr>
      <vt:lpstr>Internationalization and international publication as a strategy</vt:lpstr>
      <vt:lpstr>Internationalization and international publication as a strategy</vt:lpstr>
      <vt:lpstr>Internationalization and international publication as a strategy</vt:lpstr>
      <vt:lpstr>Internationalization and international publication as a strategy</vt:lpstr>
      <vt:lpstr>Internationalization and international publication as a strategy</vt:lpstr>
      <vt:lpstr>International Publication – where ? For whom ?</vt:lpstr>
      <vt:lpstr>International Publication – Where ? For whom ?</vt:lpstr>
      <vt:lpstr>International Publication – where ?  For whom ?</vt:lpstr>
      <vt:lpstr>International Publication – the Danish discussion</vt:lpstr>
    </vt:vector>
  </TitlesOfParts>
  <Company>Københavns Universitet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install</dc:creator>
  <cp:lastModifiedBy>Randi Sæbøe</cp:lastModifiedBy>
  <cp:revision>176</cp:revision>
  <cp:lastPrinted>2014-11-03T07:39:53Z</cp:lastPrinted>
  <dcterms:created xsi:type="dcterms:W3CDTF">2005-11-10T15:02:29Z</dcterms:created>
  <dcterms:modified xsi:type="dcterms:W3CDTF">2014-11-17T14:12:30Z</dcterms:modified>
</cp:coreProperties>
</file>