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sldIdLst>
    <p:sldId id="256" r:id="rId2"/>
    <p:sldId id="353" r:id="rId3"/>
    <p:sldId id="354" r:id="rId4"/>
    <p:sldId id="356" r:id="rId5"/>
    <p:sldId id="357" r:id="rId6"/>
    <p:sldId id="361" r:id="rId7"/>
    <p:sldId id="378" r:id="rId8"/>
    <p:sldId id="363" r:id="rId9"/>
    <p:sldId id="370" r:id="rId10"/>
    <p:sldId id="368" r:id="rId11"/>
    <p:sldId id="373" r:id="rId12"/>
    <p:sldId id="369" r:id="rId13"/>
    <p:sldId id="365" r:id="rId14"/>
    <p:sldId id="372" r:id="rId15"/>
    <p:sldId id="379" r:id="rId16"/>
    <p:sldId id="367" r:id="rId17"/>
    <p:sldId id="380" r:id="rId18"/>
    <p:sldId id="376" r:id="rId19"/>
    <p:sldId id="371" r:id="rId20"/>
    <p:sldId id="355" r:id="rId21"/>
  </p:sldIdLst>
  <p:sldSz cx="9144000" cy="6858000" type="screen4x3"/>
  <p:notesSz cx="6664325" cy="98313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672" y="-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2600" y="4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6664325" cy="98313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776663" y="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3125" y="735013"/>
            <a:ext cx="4918075" cy="36877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85825" y="4670425"/>
            <a:ext cx="48895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360" rIns="91080" bIns="4536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0" y="934085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6663" y="9340850"/>
            <a:ext cx="2884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360" rIns="91080" bIns="45360" numCol="1" anchor="b" anchorCtr="0" compatLnSpc="1">
            <a:prstTxWarp prst="textNoShape">
              <a:avLst/>
            </a:prstTxWarp>
          </a:bodyPr>
          <a:lstStyle>
            <a:lvl1pPr algn="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3DCEFE-AD9F-40CB-94E7-3C18BB04C8DB}" type="slidenum">
              <a:rPr lang="nl-NL" altLang="nb-NO"/>
              <a:pPr>
                <a:defRPr/>
              </a:pPr>
              <a:t>‹#›</a:t>
            </a:fld>
            <a:endParaRPr lang="nl-NL" altLang="nb-NO"/>
          </a:p>
        </p:txBody>
      </p:sp>
    </p:spTree>
    <p:extLst>
      <p:ext uri="{BB962C8B-B14F-4D97-AF65-F5344CB8AC3E}">
        <p14:creationId xmlns:p14="http://schemas.microsoft.com/office/powerpoint/2010/main" val="339619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pitchFamily="34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A8407DD0-122B-4E03-B7B6-AABE3327E17D}" type="slidenum">
              <a:rPr lang="nl-NL" altLang="nb-NO" sz="1200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nl-NL" altLang="nb-NO" sz="1200" smtClean="0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080" tIns="45360" rIns="91080" bIns="4536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05B1A33A-0C4E-447B-ACDB-57456C33985F}" type="slidenum">
              <a:rPr lang="nl-NL" altLang="nb-NO" sz="12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1</a:t>
            </a:fld>
            <a:endParaRPr lang="nl-NL" altLang="nb-NO" sz="1200" smtClean="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3125" y="735013"/>
            <a:ext cx="4919663" cy="36893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>
            <a:spLocks noChangeArrowheads="1"/>
          </p:cNvSpPr>
          <p:nvPr>
            <p:ph type="body" idx="1"/>
          </p:nvPr>
        </p:nvSpPr>
        <p:spPr>
          <a:xfrm>
            <a:off x="885825" y="4670425"/>
            <a:ext cx="4891088" cy="4429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6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39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436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51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94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21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6941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905000"/>
            <a:ext cx="36957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48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2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32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04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64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65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838200" y="1828800"/>
            <a:ext cx="7543800" cy="1588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nl-NL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838200" y="5867400"/>
            <a:ext cx="7543800" cy="1588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nl-NL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22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5422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CC"/>
          </a:solidFill>
          <a:latin typeface="+mj-lt"/>
          <a:ea typeface="MS PGothic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CC"/>
          </a:solidFill>
          <a:latin typeface="Times New Roman" pitchFamily="18" charset="0"/>
          <a:ea typeface="MS PGothic" pitchFamily="34" charset="-128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CC"/>
          </a:solidFill>
          <a:latin typeface="Times New Roman" pitchFamily="18" charset="0"/>
          <a:ea typeface="MS PGothic" pitchFamily="34" charset="-128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CC"/>
          </a:solidFill>
          <a:latin typeface="Times New Roman" pitchFamily="18" charset="0"/>
          <a:ea typeface="MS PGothic" pitchFamily="34" charset="-128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CC"/>
          </a:solidFill>
          <a:latin typeface="Times New Roman" pitchFamily="18" charset="0"/>
          <a:ea typeface="MS PGothic" pitchFamily="34" charset="-128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CC"/>
          </a:solidFill>
          <a:latin typeface="Times New Roman" pitchFamily="18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CC"/>
          </a:solidFill>
          <a:latin typeface="Times New Roman" pitchFamily="18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CC"/>
          </a:solidFill>
          <a:latin typeface="Times New Roman" pitchFamily="18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CC"/>
          </a:solidFill>
          <a:latin typeface="Times New Roman" pitchFamily="18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76200" y="115888"/>
            <a:ext cx="9144000" cy="1693862"/>
          </a:xfrm>
          <a:prstGeom prst="rect">
            <a:avLst/>
          </a:prstGeom>
          <a:noFill/>
          <a:ln w="936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buClrTx/>
              <a:defRPr/>
            </a:pPr>
            <a:r>
              <a:rPr lang="nl-NL" sz="4400" i="1" dirty="0" smtClean="0">
                <a:solidFill>
                  <a:srgbClr val="0000FF"/>
                </a:solidFill>
              </a:rPr>
              <a:t>Fame!</a:t>
            </a:r>
            <a:endParaRPr lang="en-US" sz="4400" i="1" dirty="0" smtClean="0">
              <a:solidFill>
                <a:srgbClr val="0000FF"/>
              </a:solidFill>
            </a:endParaRPr>
          </a:p>
          <a:p>
            <a:pPr algn="ctr">
              <a:buClrTx/>
              <a:defRPr/>
            </a:pPr>
            <a:r>
              <a:rPr lang="en-US" sz="3600" dirty="0" smtClean="0">
                <a:solidFill>
                  <a:srgbClr val="0000FF"/>
                </a:solidFill>
              </a:rPr>
              <a:t>Making a Name for Yourself in the </a:t>
            </a:r>
          </a:p>
          <a:p>
            <a:pPr algn="ctr">
              <a:buClrTx/>
              <a:defRPr/>
            </a:pPr>
            <a:r>
              <a:rPr lang="en-US" sz="3600" dirty="0" smtClean="0">
                <a:solidFill>
                  <a:srgbClr val="0000FF"/>
                </a:solidFill>
              </a:rPr>
              <a:t>World of International Legal Academia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00113" y="4191000"/>
            <a:ext cx="7488237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nb-NO" sz="2800" dirty="0" smtClean="0">
                <a:solidFill>
                  <a:srgbClr val="000000"/>
                </a:solidFill>
              </a:rPr>
              <a:t>Workshop UiB</a:t>
            </a:r>
          </a:p>
          <a:p>
            <a:pPr algn="ctr">
              <a:buFont typeface="Times New Roman" charset="0"/>
              <a:buNone/>
              <a:defRPr/>
            </a:pPr>
            <a:r>
              <a:rPr lang="nb-NO" sz="2800" dirty="0" smtClean="0">
                <a:solidFill>
                  <a:srgbClr val="000000"/>
                </a:solidFill>
              </a:rPr>
              <a:t>Solstrand Hotel </a:t>
            </a:r>
          </a:p>
          <a:p>
            <a:pPr algn="ctr">
              <a:buFont typeface="Times New Roman" charset="0"/>
              <a:buNone/>
              <a:defRPr/>
            </a:pPr>
            <a:r>
              <a:rPr lang="nb-NO" sz="2800" dirty="0" smtClean="0">
                <a:solidFill>
                  <a:srgbClr val="000000"/>
                </a:solidFill>
              </a:rPr>
              <a:t>3-4 November 2014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95600"/>
            <a:ext cx="22860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619250" y="2133600"/>
            <a:ext cx="6057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>
                <a:solidFill>
                  <a:srgbClr val="3333CC"/>
                </a:solidFill>
                <a:latin typeface="Times New Roman" charset="0"/>
                <a:ea typeface="ＭＳ Ｐゴシック" charset="0"/>
              </a:rPr>
              <a:t>Prof. P. Bernt Hugenholtz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0" y="-17145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nl-NL" dirty="0">
                <a:ea typeface="ＭＳ Ｐゴシック" charset="0"/>
              </a:rPr>
              <a:t>Making </a:t>
            </a:r>
            <a:r>
              <a:rPr lang="nl-NL" dirty="0" err="1">
                <a:ea typeface="ＭＳ Ｐゴシック" charset="0"/>
              </a:rPr>
              <a:t>your</a:t>
            </a:r>
            <a:r>
              <a:rPr lang="nl-NL" dirty="0">
                <a:ea typeface="ＭＳ Ｐゴシック" charset="0"/>
              </a:rPr>
              <a:t> name </a:t>
            </a:r>
            <a:r>
              <a:rPr lang="nl-NL" i="1" dirty="0" smtClean="0">
                <a:ea typeface="ＭＳ Ｐゴシック" charset="0"/>
              </a:rPr>
              <a:t>online</a:t>
            </a:r>
            <a:endParaRPr lang="nl-NL" i="1" dirty="0">
              <a:ea typeface="ＭＳ Ｐゴシック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charset="0"/>
              <a:buChar char="•"/>
              <a:defRPr/>
            </a:pPr>
            <a:r>
              <a:rPr lang="nl-NL" dirty="0">
                <a:ea typeface="MS PGothic" charset="0"/>
              </a:rPr>
              <a:t>SSRN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nl-NL" dirty="0" err="1">
                <a:ea typeface="MS PGothic" charset="0"/>
              </a:rPr>
              <a:t>Institute</a:t>
            </a:r>
            <a:r>
              <a:rPr lang="nl-NL" dirty="0">
                <a:ea typeface="MS PGothic" charset="0"/>
              </a:rPr>
              <a:t> or </a:t>
            </a:r>
            <a:r>
              <a:rPr lang="nl-NL" dirty="0" err="1">
                <a:ea typeface="MS PGothic" charset="0"/>
              </a:rPr>
              <a:t>university</a:t>
            </a:r>
            <a:r>
              <a:rPr lang="nl-NL" dirty="0">
                <a:ea typeface="MS PGothic" charset="0"/>
              </a:rPr>
              <a:t> web site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nl-NL" dirty="0" err="1">
                <a:ea typeface="MS PGothic" charset="0"/>
              </a:rPr>
              <a:t>Specialized</a:t>
            </a:r>
            <a:r>
              <a:rPr lang="nl-NL" dirty="0">
                <a:ea typeface="MS PGothic" charset="0"/>
              </a:rPr>
              <a:t> blogs</a:t>
            </a:r>
          </a:p>
          <a:p>
            <a:pPr marL="0" indent="0">
              <a:buFont typeface="Times New Roman" charset="0"/>
              <a:buNone/>
              <a:defRPr/>
            </a:pPr>
            <a:endParaRPr lang="nl-NL" dirty="0">
              <a:ea typeface="MS PGothic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endParaRPr lang="nl-NL" sz="3600" dirty="0">
              <a:ea typeface="MS PGothic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endParaRPr lang="nl-NL" sz="3600" dirty="0"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475" y="20638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050" y="-38735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nl-NL" dirty="0">
                <a:ea typeface="ＭＳ Ｐゴシック" charset="0"/>
              </a:rPr>
              <a:t>Making </a:t>
            </a:r>
            <a:r>
              <a:rPr lang="nl-NL" dirty="0" err="1">
                <a:ea typeface="ＭＳ Ｐゴシック" charset="0"/>
              </a:rPr>
              <a:t>your</a:t>
            </a:r>
            <a:r>
              <a:rPr lang="nl-NL" dirty="0">
                <a:ea typeface="ＭＳ Ｐゴシック" charset="0"/>
              </a:rPr>
              <a:t> name </a:t>
            </a:r>
            <a:r>
              <a:rPr lang="nl-NL" i="1" dirty="0" smtClean="0">
                <a:ea typeface="ＭＳ Ｐゴシック" charset="0"/>
              </a:rPr>
              <a:t>online</a:t>
            </a:r>
            <a:endParaRPr lang="nl-NL" i="1" dirty="0">
              <a:ea typeface="ＭＳ Ｐゴシック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844675"/>
            <a:ext cx="8208962" cy="4173538"/>
          </a:xfrm>
        </p:spPr>
        <p:txBody>
          <a:bodyPr/>
          <a:lstStyle/>
          <a:p>
            <a:pPr marL="571500" indent="-571500">
              <a:buFont typeface="Arial" charset="0"/>
              <a:buChar char="•"/>
              <a:defRPr/>
            </a:pPr>
            <a:r>
              <a:rPr lang="nl-NL" dirty="0">
                <a:ea typeface="MS PGothic" charset="0"/>
              </a:rPr>
              <a:t>SSRN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nl-NL" dirty="0" err="1">
                <a:ea typeface="MS PGothic" charset="0"/>
              </a:rPr>
              <a:t>Institute</a:t>
            </a:r>
            <a:r>
              <a:rPr lang="nl-NL" dirty="0">
                <a:ea typeface="MS PGothic" charset="0"/>
              </a:rPr>
              <a:t> or </a:t>
            </a:r>
            <a:r>
              <a:rPr lang="nl-NL" dirty="0" err="1">
                <a:ea typeface="MS PGothic" charset="0"/>
              </a:rPr>
              <a:t>university</a:t>
            </a:r>
            <a:r>
              <a:rPr lang="nl-NL" dirty="0">
                <a:ea typeface="MS PGothic" charset="0"/>
              </a:rPr>
              <a:t> web site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nl-NL" dirty="0" err="1">
                <a:ea typeface="MS PGothic" charset="0"/>
              </a:rPr>
              <a:t>Specialized</a:t>
            </a:r>
            <a:r>
              <a:rPr lang="nl-NL" dirty="0">
                <a:ea typeface="MS PGothic" charset="0"/>
              </a:rPr>
              <a:t> blogs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nl-NL" dirty="0">
                <a:ea typeface="MS PGothic" charset="0"/>
              </a:rPr>
              <a:t>How </a:t>
            </a:r>
            <a:r>
              <a:rPr lang="nl-NL" dirty="0" err="1">
                <a:ea typeface="MS PGothic" charset="0"/>
              </a:rPr>
              <a:t>about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starting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your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own</a:t>
            </a:r>
            <a:r>
              <a:rPr lang="nl-NL" dirty="0">
                <a:ea typeface="MS PGothic" charset="0"/>
              </a:rPr>
              <a:t> </a:t>
            </a:r>
            <a:r>
              <a:rPr lang="nl-NL" dirty="0" smtClean="0">
                <a:ea typeface="MS PGothic" charset="0"/>
              </a:rPr>
              <a:t>blog?</a:t>
            </a:r>
            <a:endParaRPr lang="nl-NL" dirty="0">
              <a:ea typeface="MS PGothic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endParaRPr lang="nl-NL" sz="3600" dirty="0">
              <a:ea typeface="MS PGothic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endParaRPr lang="nl-NL" sz="3600" dirty="0"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1" descr="Screen Shot 2014-11-03 at 10.5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475" y="0"/>
            <a:ext cx="11782425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00013"/>
            <a:ext cx="12192000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nl-NL" dirty="0">
                <a:ea typeface="ＭＳ Ｐゴシック" charset="0"/>
              </a:rPr>
              <a:t>Making </a:t>
            </a:r>
            <a:r>
              <a:rPr lang="nl-NL" dirty="0" err="1">
                <a:ea typeface="ＭＳ Ｐゴシック" charset="0"/>
              </a:rPr>
              <a:t>your</a:t>
            </a:r>
            <a:r>
              <a:rPr lang="nl-NL" dirty="0">
                <a:ea typeface="ＭＳ Ｐゴシック" charset="0"/>
              </a:rPr>
              <a:t> name </a:t>
            </a:r>
            <a:r>
              <a:rPr lang="nl-NL" i="1" dirty="0" smtClean="0">
                <a:ea typeface="ＭＳ Ｐゴシック" charset="0"/>
              </a:rPr>
              <a:t>online</a:t>
            </a:r>
            <a:endParaRPr lang="nl-NL" i="1" dirty="0">
              <a:ea typeface="ＭＳ Ｐゴシック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charset="0"/>
              <a:buChar char="•"/>
              <a:defRPr/>
            </a:pPr>
            <a:r>
              <a:rPr lang="nl-NL" dirty="0">
                <a:ea typeface="MS PGothic" charset="0"/>
              </a:rPr>
              <a:t>SSRN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nl-NL" dirty="0" err="1">
                <a:ea typeface="MS PGothic" charset="0"/>
              </a:rPr>
              <a:t>Institute</a:t>
            </a:r>
            <a:r>
              <a:rPr lang="nl-NL" dirty="0">
                <a:ea typeface="MS PGothic" charset="0"/>
              </a:rPr>
              <a:t> or </a:t>
            </a:r>
            <a:r>
              <a:rPr lang="nl-NL" dirty="0" err="1">
                <a:ea typeface="MS PGothic" charset="0"/>
              </a:rPr>
              <a:t>university</a:t>
            </a:r>
            <a:r>
              <a:rPr lang="nl-NL" dirty="0">
                <a:ea typeface="MS PGothic" charset="0"/>
              </a:rPr>
              <a:t> web site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nl-NL" dirty="0" err="1">
                <a:ea typeface="MS PGothic" charset="0"/>
              </a:rPr>
              <a:t>Specialized</a:t>
            </a:r>
            <a:r>
              <a:rPr lang="nl-NL" dirty="0">
                <a:ea typeface="MS PGothic" charset="0"/>
              </a:rPr>
              <a:t> blogs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nl-NL" dirty="0">
                <a:ea typeface="MS PGothic" charset="0"/>
              </a:rPr>
              <a:t>How </a:t>
            </a:r>
            <a:r>
              <a:rPr lang="nl-NL" dirty="0" err="1">
                <a:ea typeface="MS PGothic" charset="0"/>
              </a:rPr>
              <a:t>about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starting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your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own</a:t>
            </a:r>
            <a:r>
              <a:rPr lang="nl-NL" dirty="0">
                <a:ea typeface="MS PGothic" charset="0"/>
              </a:rPr>
              <a:t> blog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nl-NL" dirty="0" err="1">
                <a:ea typeface="MS PGothic" charset="0"/>
              </a:rPr>
              <a:t>Social</a:t>
            </a:r>
            <a:r>
              <a:rPr lang="nl-NL" dirty="0">
                <a:ea typeface="MS PGothic" charset="0"/>
              </a:rPr>
              <a:t> media: </a:t>
            </a:r>
            <a:r>
              <a:rPr lang="nl-NL" dirty="0" err="1">
                <a:ea typeface="MS PGothic" charset="0"/>
              </a:rPr>
              <a:t>LinkedIn</a:t>
            </a:r>
            <a:r>
              <a:rPr lang="nl-NL" dirty="0">
                <a:ea typeface="MS PGothic" charset="0"/>
              </a:rPr>
              <a:t>, </a:t>
            </a:r>
            <a:r>
              <a:rPr lang="nl-NL" dirty="0" err="1">
                <a:ea typeface="MS PGothic" charset="0"/>
              </a:rPr>
              <a:t>Twitter</a:t>
            </a:r>
            <a:r>
              <a:rPr lang="nl-NL" dirty="0">
                <a:ea typeface="MS PGothic" charset="0"/>
              </a:rPr>
              <a:t> (?</a:t>
            </a:r>
            <a:r>
              <a:rPr lang="nl-NL" dirty="0" smtClean="0">
                <a:ea typeface="MS PGothic" charset="0"/>
              </a:rPr>
              <a:t>)</a:t>
            </a:r>
            <a:endParaRPr lang="nl-NL" dirty="0">
              <a:ea typeface="MS PGothic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endParaRPr lang="nl-NL" sz="3600" dirty="0">
              <a:ea typeface="MS PGothic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endParaRPr lang="nl-NL" sz="3600" dirty="0"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7688" y="90488"/>
            <a:ext cx="18288001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nl-NL" dirty="0">
                <a:ea typeface="ＭＳ Ｐゴシック" charset="0"/>
              </a:rPr>
              <a:t>Making </a:t>
            </a:r>
            <a:r>
              <a:rPr lang="nl-NL" dirty="0" err="1">
                <a:ea typeface="ＭＳ Ｐゴシック" charset="0"/>
              </a:rPr>
              <a:t>your</a:t>
            </a:r>
            <a:r>
              <a:rPr lang="nl-NL" dirty="0">
                <a:ea typeface="ＭＳ Ｐゴシック" charset="0"/>
              </a:rPr>
              <a:t> name </a:t>
            </a:r>
            <a:r>
              <a:rPr lang="nl-NL" i="1" dirty="0" smtClean="0">
                <a:ea typeface="ＭＳ Ｐゴシック" charset="0"/>
              </a:rPr>
              <a:t>online</a:t>
            </a:r>
            <a:endParaRPr lang="nl-NL" i="1" dirty="0">
              <a:ea typeface="ＭＳ Ｐゴシック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05000"/>
            <a:ext cx="8197850" cy="4113213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nl-NL" altLang="nb-NO" smtClean="0"/>
              <a:t>SSRN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nl-NL" altLang="nb-NO" smtClean="0"/>
              <a:t>Institute or university web site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nl-NL" altLang="nb-NO" smtClean="0"/>
              <a:t>Specialized blogs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nl-NL" altLang="nb-NO" smtClean="0"/>
              <a:t>How about starting your own blog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nl-NL" altLang="nb-NO" smtClean="0"/>
              <a:t>Social media: LinkedIn, Twitter (?)</a:t>
            </a:r>
          </a:p>
          <a:p>
            <a:pPr marL="571500" indent="-571500">
              <a:defRPr/>
            </a:pPr>
            <a:r>
              <a:rPr lang="nl-NL" altLang="nb-NO" b="1" smtClean="0"/>
              <a:t>&gt; You and your work should be </a:t>
            </a:r>
            <a:r>
              <a:rPr lang="nl-NL" altLang="nl-NL" b="1" smtClean="0"/>
              <a:t>‘</a:t>
            </a:r>
            <a:r>
              <a:rPr lang="nl-NL" altLang="ja-JP" b="1" smtClean="0"/>
              <a:t>googlable</a:t>
            </a:r>
            <a:r>
              <a:rPr lang="nl-NL" altLang="nl-NL" b="1" smtClean="0"/>
              <a:t>’</a:t>
            </a:r>
            <a:r>
              <a:rPr lang="nl-NL" altLang="ja-JP" b="1" smtClean="0"/>
              <a:t>!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nl-NL" altLang="nb-NO" smtClean="0"/>
          </a:p>
          <a:p>
            <a:pPr marL="571500" indent="-571500">
              <a:buFont typeface="Arial" pitchFamily="34" charset="0"/>
              <a:buChar char="•"/>
              <a:defRPr/>
            </a:pPr>
            <a:endParaRPr lang="nl-NL" altLang="nb-NO" sz="3600" smtClean="0"/>
          </a:p>
          <a:p>
            <a:pPr marL="571500" indent="-571500">
              <a:buFont typeface="Arial" pitchFamily="34" charset="0"/>
              <a:buChar char="•"/>
              <a:defRPr/>
            </a:pPr>
            <a:endParaRPr lang="nl-NL" altLang="nb-NO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>
                <a:ea typeface="ＭＳ Ｐゴシック" pitchFamily="34" charset="-128"/>
              </a:rPr>
              <a:t>Some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misconceptions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about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fame</a:t>
            </a:r>
            <a:r>
              <a:rPr lang="nl-NL" dirty="0" smtClean="0">
                <a:ea typeface="ＭＳ Ｐゴシック" pitchFamily="34" charset="-128"/>
              </a:rPr>
              <a:t> in </a:t>
            </a:r>
            <a:r>
              <a:rPr lang="nl-NL" dirty="0" err="1" smtClean="0">
                <a:ea typeface="ＭＳ Ｐゴシック" pitchFamily="34" charset="-128"/>
              </a:rPr>
              <a:t>academia</a:t>
            </a:r>
            <a:endParaRPr lang="nl-NL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9138"/>
            <a:ext cx="7542213" cy="402907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ＭＳ Ｐゴシック" pitchFamily="34" charset="-128"/>
              </a:rPr>
              <a:t>Fame does </a:t>
            </a:r>
            <a:r>
              <a:rPr lang="nl-NL" dirty="0" err="1" smtClean="0">
                <a:ea typeface="ＭＳ Ｐゴシック" pitchFamily="34" charset="-128"/>
              </a:rPr>
              <a:t>not</a:t>
            </a:r>
            <a:r>
              <a:rPr lang="nl-NL" dirty="0" smtClean="0">
                <a:ea typeface="ＭＳ Ｐゴシック" pitchFamily="34" charset="-128"/>
              </a:rPr>
              <a:t> matter in </a:t>
            </a:r>
            <a:r>
              <a:rPr lang="nl-NL" dirty="0" err="1" smtClean="0">
                <a:ea typeface="ＭＳ Ｐゴシック" pitchFamily="34" charset="-128"/>
              </a:rPr>
              <a:t>science</a:t>
            </a:r>
            <a:endParaRPr lang="nl-NL" dirty="0" smtClean="0">
              <a:ea typeface="ＭＳ Ｐゴシック" pitchFamily="34" charset="-128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ＭＳ Ｐゴシック" pitchFamily="34" charset="-128"/>
              </a:rPr>
              <a:t>Fame is bad for </a:t>
            </a:r>
            <a:r>
              <a:rPr lang="nl-NL" dirty="0" err="1" smtClean="0">
                <a:ea typeface="ＭＳ Ｐゴシック" pitchFamily="34" charset="-128"/>
              </a:rPr>
              <a:t>your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reputation</a:t>
            </a:r>
            <a:endParaRPr lang="nl-NL" dirty="0" smtClean="0">
              <a:ea typeface="ＭＳ Ｐゴシック" pitchFamily="34" charset="-128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ＭＳ Ｐゴシック" pitchFamily="34" charset="-128"/>
              </a:rPr>
              <a:t>Fame </a:t>
            </a:r>
            <a:r>
              <a:rPr lang="nl-NL" dirty="0" err="1" smtClean="0">
                <a:ea typeface="ＭＳ Ｐゴシック" pitchFamily="34" charset="-128"/>
              </a:rPr>
              <a:t>comes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automatically</a:t>
            </a:r>
            <a:r>
              <a:rPr lang="nl-NL" dirty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with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good</a:t>
            </a:r>
            <a:r>
              <a:rPr lang="nl-NL" dirty="0" smtClean="0">
                <a:ea typeface="ＭＳ Ｐゴシック" pitchFamily="34" charset="-128"/>
              </a:rPr>
              <a:t> PhD </a:t>
            </a:r>
            <a:r>
              <a:rPr lang="nl-NL" dirty="0" err="1" smtClean="0">
                <a:ea typeface="ＭＳ Ｐゴシック" pitchFamily="34" charset="-128"/>
              </a:rPr>
              <a:t>and</a:t>
            </a:r>
            <a:r>
              <a:rPr lang="nl-NL" dirty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publications</a:t>
            </a: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>
                <a:ea typeface="ＭＳ Ｐゴシック" pitchFamily="34" charset="-128"/>
              </a:rPr>
              <a:t>Other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ways</a:t>
            </a:r>
            <a:r>
              <a:rPr lang="nl-NL" dirty="0" smtClean="0">
                <a:ea typeface="ＭＳ Ｐゴシック" pitchFamily="34" charset="-128"/>
              </a:rPr>
              <a:t> of building </a:t>
            </a:r>
            <a:r>
              <a:rPr lang="nl-NL" dirty="0" err="1" smtClean="0">
                <a:ea typeface="ＭＳ Ｐゴシック" pitchFamily="34" charset="-128"/>
              </a:rPr>
              <a:t>an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international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reputation</a:t>
            </a:r>
            <a:endParaRPr lang="nl-NL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113"/>
            <a:ext cx="8197850" cy="41021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nl-NL" altLang="nb-NO" smtClean="0"/>
              <a:t>Organize international symposia, workshops!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nl-NL" altLang="nb-NO" smtClean="0">
                <a:ea typeface="MS PGothic" pitchFamily="34" charset="-128"/>
              </a:rPr>
              <a:t>The speakers you invite, may reciprocate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l-NL" altLang="nb-NO" smtClean="0"/>
              <a:t>Give talks abroad!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nl-NL" altLang="nb-NO" smtClean="0">
                <a:ea typeface="MS PGothic" pitchFamily="34" charset="-128"/>
              </a:rPr>
              <a:t>Volunteer, don</a:t>
            </a:r>
            <a:r>
              <a:rPr lang="nl-NL" altLang="nl-NL" smtClean="0">
                <a:ea typeface="MS PGothic" pitchFamily="34" charset="-128"/>
              </a:rPr>
              <a:t>’</a:t>
            </a:r>
            <a:r>
              <a:rPr lang="nl-NL" altLang="nb-NO" smtClean="0">
                <a:ea typeface="MS PGothic" pitchFamily="34" charset="-128"/>
              </a:rPr>
              <a:t>t wait for an invite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nl-NL" altLang="nb-NO" smtClean="0">
                <a:ea typeface="MS PGothic" pitchFamily="34" charset="-128"/>
              </a:rPr>
              <a:t>Respond to calls for papers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l-NL" altLang="nb-NO" smtClean="0"/>
              <a:t>Visit institutes or research centres abroad!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l-NL" altLang="nb-NO" smtClean="0"/>
              <a:t>Win a foreign grant or prize!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nl-NL" alt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>
                <a:ea typeface="ＭＳ Ｐゴシック" pitchFamily="34" charset="-128"/>
              </a:rPr>
              <a:t>Why</a:t>
            </a:r>
            <a:r>
              <a:rPr lang="nl-NL" dirty="0" smtClean="0">
                <a:ea typeface="ＭＳ Ｐゴシック" pitchFamily="34" charset="-128"/>
              </a:rPr>
              <a:t> do we </a:t>
            </a:r>
            <a:r>
              <a:rPr lang="nl-NL" dirty="0" err="1" smtClean="0">
                <a:ea typeface="ＭＳ Ｐゴシック" pitchFamily="34" charset="-128"/>
              </a:rPr>
              <a:t>need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fame</a:t>
            </a:r>
            <a:r>
              <a:rPr lang="nl-NL" dirty="0" smtClean="0">
                <a:ea typeface="ＭＳ Ｐゴシック" pitchFamily="34" charset="-128"/>
              </a:rPr>
              <a:t> in </a:t>
            </a:r>
            <a:r>
              <a:rPr lang="nl-NL" dirty="0" err="1" smtClean="0">
                <a:ea typeface="ＭＳ Ｐゴシック" pitchFamily="34" charset="-128"/>
              </a:rPr>
              <a:t>academia</a:t>
            </a:r>
            <a:r>
              <a:rPr lang="nl-NL" dirty="0" smtClean="0">
                <a:ea typeface="ＭＳ Ｐゴシック" pitchFamily="34" charset="-128"/>
              </a:rPr>
              <a:t>?</a:t>
            </a:r>
            <a:endParaRPr lang="nl-NL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05000"/>
            <a:ext cx="8748712" cy="411321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NL" altLang="nb-NO" sz="3000" smtClean="0"/>
              <a:t>Becoming part of an international academic network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NL" altLang="nb-NO" sz="3000" smtClean="0"/>
              <a:t>Getting invited to workshops, conferences, collaborative projects (and boards, committees etc.)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NL" altLang="nb-NO" sz="3000" smtClean="0"/>
              <a:t>Having an influence in society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NL" altLang="nb-NO" sz="3000" smtClean="0"/>
              <a:t>Getting a job (promotion) in academia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NL" altLang="nb-NO" sz="3000" smtClean="0"/>
              <a:t>Getting invited as a visiting researcher/scholar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NL" altLang="nb-NO" sz="3000" smtClean="0"/>
              <a:t>Getting your work internationally published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NL" altLang="nb-NO" sz="3000" i="1" smtClean="0"/>
              <a:t>Because it</a:t>
            </a:r>
            <a:r>
              <a:rPr lang="nl-NL" altLang="nl-NL" sz="3000" i="1" smtClean="0"/>
              <a:t>’</a:t>
            </a:r>
            <a:r>
              <a:rPr lang="nl-NL" altLang="nb-NO" sz="3000" i="1" smtClean="0"/>
              <a:t>s cool to be famous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nl-NL" altLang="nb-NO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>
                <a:ea typeface="ＭＳ Ｐゴシック" pitchFamily="34" charset="-128"/>
              </a:rPr>
              <a:t>Making </a:t>
            </a:r>
            <a:r>
              <a:rPr lang="nl-NL" dirty="0" err="1" smtClean="0">
                <a:ea typeface="ＭＳ Ｐゴシック" pitchFamily="34" charset="-128"/>
              </a:rPr>
              <a:t>your</a:t>
            </a:r>
            <a:r>
              <a:rPr lang="nl-NL" dirty="0" smtClean="0">
                <a:ea typeface="ＭＳ Ｐゴシック" pitchFamily="34" charset="-128"/>
              </a:rPr>
              <a:t> name at </a:t>
            </a:r>
            <a:r>
              <a:rPr lang="nl-NL" dirty="0" err="1" smtClean="0">
                <a:ea typeface="ＭＳ Ｐゴシック" pitchFamily="34" charset="-128"/>
              </a:rPr>
              <a:t>an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i="1" dirty="0" err="1" smtClean="0">
                <a:ea typeface="ＭＳ Ｐゴシック" pitchFamily="34" charset="-128"/>
              </a:rPr>
              <a:t>international</a:t>
            </a:r>
            <a:r>
              <a:rPr lang="nl-NL" i="1" dirty="0" smtClean="0">
                <a:ea typeface="ＭＳ Ｐゴシック" pitchFamily="34" charset="-128"/>
              </a:rPr>
              <a:t> conference</a:t>
            </a:r>
            <a:endParaRPr lang="nl-NL" i="1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126413" cy="411321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dirty="0">
                <a:ea typeface="MS PGothic" charset="0"/>
              </a:rPr>
              <a:t>Conferences are </a:t>
            </a:r>
            <a:r>
              <a:rPr lang="nl-NL" dirty="0" err="1">
                <a:ea typeface="MS PGothic" charset="0"/>
              </a:rPr>
              <a:t>not</a:t>
            </a:r>
            <a:r>
              <a:rPr lang="nl-NL" dirty="0">
                <a:ea typeface="MS PGothic" charset="0"/>
              </a:rPr>
              <a:t> (</a:t>
            </a:r>
            <a:r>
              <a:rPr lang="nl-NL" dirty="0" err="1">
                <a:ea typeface="MS PGothic" charset="0"/>
              </a:rPr>
              <a:t>just</a:t>
            </a:r>
            <a:r>
              <a:rPr lang="nl-NL" dirty="0">
                <a:ea typeface="MS PGothic" charset="0"/>
              </a:rPr>
              <a:t>/</a:t>
            </a:r>
            <a:r>
              <a:rPr lang="nl-NL" dirty="0" err="1">
                <a:ea typeface="MS PGothic" charset="0"/>
              </a:rPr>
              <a:t>primarily</a:t>
            </a:r>
            <a:r>
              <a:rPr lang="nl-NL" dirty="0">
                <a:ea typeface="MS PGothic" charset="0"/>
              </a:rPr>
              <a:t>) </a:t>
            </a:r>
            <a:r>
              <a:rPr lang="nl-NL" dirty="0" err="1">
                <a:ea typeface="MS PGothic" charset="0"/>
              </a:rPr>
              <a:t>for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learning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things</a:t>
            </a:r>
            <a:endParaRPr lang="nl-NL" dirty="0">
              <a:ea typeface="MS PGothic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dirty="0" err="1">
                <a:ea typeface="MS PGothic" charset="0"/>
              </a:rPr>
              <a:t>Prepare</a:t>
            </a:r>
            <a:r>
              <a:rPr lang="nl-NL" dirty="0">
                <a:ea typeface="MS PGothic" charset="0"/>
              </a:rPr>
              <a:t> a few </a:t>
            </a:r>
            <a:r>
              <a:rPr lang="nl-NL" dirty="0" err="1">
                <a:ea typeface="MS PGothic" charset="0"/>
              </a:rPr>
              <a:t>questions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for</a:t>
            </a:r>
            <a:r>
              <a:rPr lang="nl-NL" dirty="0">
                <a:ea typeface="MS PGothic" charset="0"/>
              </a:rPr>
              <a:t> Q&amp;A</a:t>
            </a:r>
          </a:p>
          <a:p>
            <a:pPr marL="85725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dirty="0" err="1"/>
              <a:t>And</a:t>
            </a:r>
            <a:r>
              <a:rPr lang="nl-NL" dirty="0"/>
              <a:t> make </a:t>
            </a:r>
            <a:r>
              <a:rPr lang="nl-NL" dirty="0" err="1"/>
              <a:t>sure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pose </a:t>
            </a:r>
            <a:r>
              <a:rPr lang="nl-NL" dirty="0" err="1"/>
              <a:t>one</a:t>
            </a:r>
            <a:r>
              <a:rPr lang="nl-NL" dirty="0"/>
              <a:t>!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dirty="0">
                <a:ea typeface="MS PGothic" charset="0"/>
              </a:rPr>
              <a:t>Talk </a:t>
            </a:r>
            <a:r>
              <a:rPr lang="nl-NL" dirty="0" err="1">
                <a:ea typeface="MS PGothic" charset="0"/>
              </a:rPr>
              <a:t>to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interesting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 smtClean="0">
                <a:ea typeface="MS PGothic" charset="0"/>
              </a:rPr>
              <a:t>people</a:t>
            </a:r>
            <a:r>
              <a:rPr lang="nl-NL" dirty="0" smtClean="0">
                <a:ea typeface="MS PGothic" charset="0"/>
              </a:rPr>
              <a:t> (</a:t>
            </a:r>
            <a:r>
              <a:rPr lang="nl-NL" dirty="0" err="1" smtClean="0">
                <a:ea typeface="MS PGothic" charset="0"/>
              </a:rPr>
              <a:t>and</a:t>
            </a:r>
            <a:r>
              <a:rPr lang="nl-NL" dirty="0" smtClean="0">
                <a:ea typeface="MS PGothic" charset="0"/>
              </a:rPr>
              <a:t> google </a:t>
            </a:r>
            <a:r>
              <a:rPr lang="nl-NL" dirty="0" err="1" smtClean="0">
                <a:ea typeface="MS PGothic" charset="0"/>
              </a:rPr>
              <a:t>them</a:t>
            </a:r>
            <a:r>
              <a:rPr lang="nl-NL" dirty="0" smtClean="0">
                <a:ea typeface="MS PGothic" charset="0"/>
              </a:rPr>
              <a:t>)</a:t>
            </a:r>
            <a:endParaRPr lang="nl-NL" dirty="0">
              <a:ea typeface="MS PGothic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dirty="0">
                <a:ea typeface="MS PGothic" charset="0"/>
              </a:rPr>
              <a:t>Move </a:t>
            </a:r>
            <a:r>
              <a:rPr lang="nl-NL" dirty="0" err="1">
                <a:ea typeface="MS PGothic" charset="0"/>
              </a:rPr>
              <a:t>around</a:t>
            </a:r>
            <a:r>
              <a:rPr lang="nl-NL" dirty="0">
                <a:ea typeface="MS PGothic" charset="0"/>
              </a:rPr>
              <a:t> at </a:t>
            </a:r>
            <a:r>
              <a:rPr lang="nl-NL" dirty="0" err="1">
                <a:ea typeface="MS PGothic" charset="0"/>
              </a:rPr>
              <a:t>social</a:t>
            </a:r>
            <a:r>
              <a:rPr lang="nl-NL" dirty="0">
                <a:ea typeface="MS PGothic" charset="0"/>
              </a:rPr>
              <a:t> </a:t>
            </a:r>
            <a:r>
              <a:rPr lang="nl-NL" dirty="0" smtClean="0">
                <a:ea typeface="MS PGothic" charset="0"/>
              </a:rPr>
              <a:t>events</a:t>
            </a:r>
            <a:endParaRPr lang="nl-NL" dirty="0">
              <a:ea typeface="MS PGothic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dirty="0" err="1">
                <a:ea typeface="MS PGothic" charset="0"/>
              </a:rPr>
              <a:t>Bring</a:t>
            </a:r>
            <a:r>
              <a:rPr lang="nl-NL" dirty="0">
                <a:ea typeface="MS PGothic" charset="0"/>
              </a:rPr>
              <a:t> business cards </a:t>
            </a:r>
            <a:r>
              <a:rPr lang="nl-NL" dirty="0" err="1">
                <a:ea typeface="MS PGothic" charset="0"/>
              </a:rPr>
              <a:t>and</a:t>
            </a:r>
            <a:r>
              <a:rPr lang="nl-NL" dirty="0">
                <a:ea typeface="MS PGothic" charset="0"/>
              </a:rPr>
              <a:t> </a:t>
            </a:r>
            <a:r>
              <a:rPr lang="nl-NL" dirty="0" err="1">
                <a:ea typeface="MS PGothic" charset="0"/>
              </a:rPr>
              <a:t>articles</a:t>
            </a:r>
            <a:r>
              <a:rPr lang="nl-NL" dirty="0">
                <a:ea typeface="MS PGothic" charset="0"/>
              </a:rPr>
              <a:t> (or </a:t>
            </a:r>
            <a:r>
              <a:rPr lang="nl-NL" dirty="0" err="1">
                <a:ea typeface="MS PGothic" charset="0"/>
              </a:rPr>
              <a:t>drafts</a:t>
            </a:r>
            <a:r>
              <a:rPr lang="nl-NL" dirty="0">
                <a:ea typeface="MS PGothic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ea typeface="ＭＳ Ｐゴシック" pitchFamily="34" charset="-128"/>
              </a:rPr>
              <a:t>Making </a:t>
            </a:r>
            <a:r>
              <a:rPr lang="nl-NL" dirty="0" err="1">
                <a:ea typeface="ＭＳ Ｐゴシック" pitchFamily="34" charset="-128"/>
              </a:rPr>
              <a:t>your</a:t>
            </a:r>
            <a:r>
              <a:rPr lang="nl-NL" dirty="0">
                <a:ea typeface="ＭＳ Ｐゴシック" pitchFamily="34" charset="-128"/>
              </a:rPr>
              <a:t> </a:t>
            </a:r>
            <a:r>
              <a:rPr lang="nl-NL" dirty="0" smtClean="0">
                <a:ea typeface="ＭＳ Ｐゴシック" pitchFamily="34" charset="-128"/>
              </a:rPr>
              <a:t>name in the </a:t>
            </a:r>
            <a:r>
              <a:rPr lang="nl-NL" i="1" dirty="0" err="1" smtClean="0">
                <a:ea typeface="ＭＳ Ｐゴシック" pitchFamily="34" charset="-128"/>
              </a:rPr>
              <a:t>press</a:t>
            </a:r>
            <a:endParaRPr lang="nl-NL" i="1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126413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nl-NL" altLang="nb-NO" smtClean="0"/>
              <a:t>Write an OpEd for a newspaper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nl-NL" altLang="nb-NO" smtClean="0"/>
              <a:t>It</a:t>
            </a:r>
            <a:r>
              <a:rPr lang="nl-NL" altLang="nl-NL" smtClean="0"/>
              <a:t>’</a:t>
            </a:r>
            <a:r>
              <a:rPr lang="nl-NL" altLang="nb-NO" smtClean="0"/>
              <a:t>s easier to get a piecesaccepted than you think!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l-NL" altLang="nb-NO" smtClean="0"/>
              <a:t>Make a press release if you think your research may have news value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l-NL" altLang="nb-NO" smtClean="0"/>
              <a:t>Build relationships with journalists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nl-NL" dirty="0">
                <a:ea typeface="ＭＳ Ｐゴシック" charset="0"/>
              </a:rPr>
              <a:t>Making </a:t>
            </a:r>
            <a:r>
              <a:rPr lang="nl-NL" dirty="0" err="1">
                <a:ea typeface="ＭＳ Ｐゴシック" charset="0"/>
              </a:rPr>
              <a:t>your</a:t>
            </a:r>
            <a:r>
              <a:rPr lang="nl-NL" dirty="0">
                <a:ea typeface="ＭＳ Ｐゴシック" charset="0"/>
              </a:rPr>
              <a:t> name </a:t>
            </a:r>
            <a:r>
              <a:rPr lang="nl-NL" i="1" dirty="0" smtClean="0">
                <a:ea typeface="ＭＳ Ｐゴシック" charset="0"/>
              </a:rPr>
              <a:t>online</a:t>
            </a:r>
            <a:endParaRPr lang="nl-NL" i="1" dirty="0">
              <a:ea typeface="ＭＳ Ｐゴシック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charset="0"/>
              <a:buChar char="•"/>
              <a:defRPr/>
            </a:pPr>
            <a:r>
              <a:rPr lang="nl-NL" dirty="0">
                <a:ea typeface="MS PGothic" charset="0"/>
              </a:rPr>
              <a:t>SSRN</a:t>
            </a:r>
          </a:p>
          <a:p>
            <a:pPr marL="571500" indent="-571500">
              <a:buFont typeface="Arial" charset="0"/>
              <a:buChar char="•"/>
              <a:defRPr/>
            </a:pPr>
            <a:endParaRPr lang="nl-NL" dirty="0">
              <a:ea typeface="MS PGothic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endParaRPr lang="nl-NL" sz="3600" dirty="0">
              <a:ea typeface="MS PGothic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endParaRPr lang="nl-NL" sz="3600" dirty="0"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" descr="Screen Shot 2014-11-03 at 3.4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1" descr="Screen Shot 2014-11-03 at 3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0"/>
            <a:ext cx="10325101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nl-NL" dirty="0">
                <a:ea typeface="ＭＳ Ｐゴシック" charset="0"/>
              </a:rPr>
              <a:t>Making </a:t>
            </a:r>
            <a:r>
              <a:rPr lang="nl-NL" dirty="0" err="1">
                <a:ea typeface="ＭＳ Ｐゴシック" charset="0"/>
              </a:rPr>
              <a:t>your</a:t>
            </a:r>
            <a:r>
              <a:rPr lang="nl-NL" dirty="0">
                <a:ea typeface="ＭＳ Ｐゴシック" charset="0"/>
              </a:rPr>
              <a:t> name </a:t>
            </a:r>
            <a:r>
              <a:rPr lang="nl-NL" i="1" dirty="0" smtClean="0">
                <a:ea typeface="ＭＳ Ｐゴシック" charset="0"/>
              </a:rPr>
              <a:t>online</a:t>
            </a:r>
            <a:endParaRPr lang="nl-NL" i="1" dirty="0">
              <a:ea typeface="ＭＳ Ｐゴシック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charset="0"/>
              <a:buChar char="•"/>
              <a:defRPr/>
            </a:pPr>
            <a:r>
              <a:rPr lang="nl-NL" dirty="0">
                <a:ea typeface="MS PGothic" charset="0"/>
              </a:rPr>
              <a:t>SSRN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nl-NL" dirty="0" err="1">
                <a:ea typeface="MS PGothic" charset="0"/>
              </a:rPr>
              <a:t>Institute</a:t>
            </a:r>
            <a:r>
              <a:rPr lang="nl-NL" dirty="0">
                <a:ea typeface="MS PGothic" charset="0"/>
              </a:rPr>
              <a:t> or </a:t>
            </a:r>
            <a:r>
              <a:rPr lang="nl-NL" dirty="0" err="1">
                <a:ea typeface="MS PGothic" charset="0"/>
              </a:rPr>
              <a:t>university</a:t>
            </a:r>
            <a:r>
              <a:rPr lang="nl-NL" dirty="0">
                <a:ea typeface="MS PGothic" charset="0"/>
              </a:rPr>
              <a:t> web site</a:t>
            </a:r>
          </a:p>
          <a:p>
            <a:pPr marL="571500" indent="-571500">
              <a:buFont typeface="Arial" charset="0"/>
              <a:buChar char="•"/>
              <a:defRPr/>
            </a:pPr>
            <a:endParaRPr lang="nl-NL" sz="3600" dirty="0" smtClean="0">
              <a:ea typeface="MS PGothic" charset="0"/>
            </a:endParaRPr>
          </a:p>
          <a:p>
            <a:pPr marL="0" indent="0">
              <a:buFont typeface="Times New Roman" charset="0"/>
              <a:buNone/>
              <a:defRPr/>
            </a:pPr>
            <a:endParaRPr lang="nl-NL" sz="3600" dirty="0">
              <a:ea typeface="MS PGothic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endParaRPr lang="nl-NL" sz="3600" dirty="0"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7121</TotalTime>
  <Words>364</Words>
  <Application>Microsoft Office PowerPoint</Application>
  <PresentationFormat>Skjermfremvisning (4:3)</PresentationFormat>
  <Paragraphs>72</Paragraphs>
  <Slides>20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Times New Roman</vt:lpstr>
      <vt:lpstr>MS PGothic</vt:lpstr>
      <vt:lpstr>Microsoft YaHei</vt:lpstr>
      <vt:lpstr>Arial</vt:lpstr>
      <vt:lpstr>Wingdings</vt:lpstr>
      <vt:lpstr>1_Office Theme</vt:lpstr>
      <vt:lpstr>PowerPoint-presentasjon</vt:lpstr>
      <vt:lpstr>Some misconceptions about fame in academia</vt:lpstr>
      <vt:lpstr>Why do we need fame in academia?</vt:lpstr>
      <vt:lpstr>Making your name at an international conference</vt:lpstr>
      <vt:lpstr>Making your name in the press</vt:lpstr>
      <vt:lpstr>Making your name online</vt:lpstr>
      <vt:lpstr>PowerPoint-presentasjon</vt:lpstr>
      <vt:lpstr>PowerPoint-presentasjon</vt:lpstr>
      <vt:lpstr>Making your name online</vt:lpstr>
      <vt:lpstr>PowerPoint-presentasjon</vt:lpstr>
      <vt:lpstr>Making your name online</vt:lpstr>
      <vt:lpstr>PowerPoint-presentasjon</vt:lpstr>
      <vt:lpstr>PowerPoint-presentasjon</vt:lpstr>
      <vt:lpstr>Making your name online</vt:lpstr>
      <vt:lpstr>PowerPoint-presentasjon</vt:lpstr>
      <vt:lpstr>PowerPoint-presentasjon</vt:lpstr>
      <vt:lpstr>Making your name online</vt:lpstr>
      <vt:lpstr>PowerPoint-presentasjon</vt:lpstr>
      <vt:lpstr>Making your name online</vt:lpstr>
      <vt:lpstr>Other ways of building an international reputation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college van bestuur</dc:title>
  <dc:subject>presentatie cvb/ivir 13 december 1999</dc:subject>
  <dc:creator>N.A.N.M. van Eijk</dc:creator>
  <cp:lastModifiedBy>Randi Sæbøe</cp:lastModifiedBy>
  <cp:revision>259</cp:revision>
  <cp:lastPrinted>2000-05-17T09:38:39Z</cp:lastPrinted>
  <dcterms:created xsi:type="dcterms:W3CDTF">1999-11-21T19:10:14Z</dcterms:created>
  <dcterms:modified xsi:type="dcterms:W3CDTF">2016-03-22T15:38:06Z</dcterms:modified>
</cp:coreProperties>
</file>