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9" r:id="rId5"/>
    <p:sldId id="260" r:id="rId6"/>
    <p:sldId id="261" r:id="rId7"/>
    <p:sldId id="263" r:id="rId8"/>
    <p:sldId id="264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6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10145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12520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918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4323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47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3851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48455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0233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52253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73321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898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C415E-67D0-4148-8201-0DC4AB63808E}" type="datetimeFigureOut">
              <a:rPr lang="nb-NO" smtClean="0"/>
              <a:t>12.02.2019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45A48-BBBC-4A96-975B-AE954D90CC9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8546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Omsorgspermisjon – </a:t>
            </a:r>
            <a:br>
              <a:rPr lang="nb-NO" dirty="0" smtClean="0"/>
            </a:br>
            <a:r>
              <a:rPr lang="nb-NO" dirty="0" smtClean="0"/>
              <a:t>fri til amming 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1444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4600" b="1" dirty="0"/>
              <a:t>Om rettigheten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516828"/>
            <a:ext cx="10515600" cy="4660135"/>
          </a:xfrm>
        </p:spPr>
        <p:txBody>
          <a:bodyPr>
            <a:normAutofit fontScale="85000" lnSpcReduction="20000"/>
          </a:bodyPr>
          <a:lstStyle/>
          <a:p>
            <a:r>
              <a:rPr lang="nb-NO" dirty="0"/>
              <a:t>En arbeidstaker som arbeider </a:t>
            </a:r>
            <a:r>
              <a:rPr lang="nb-NO" u="sng" dirty="0"/>
              <a:t>hel arbeidsdag </a:t>
            </a:r>
            <a:r>
              <a:rPr lang="nb-NO" dirty="0"/>
              <a:t>og som ammer sitt </a:t>
            </a:r>
            <a:r>
              <a:rPr lang="nb-NO" dirty="0" smtClean="0"/>
              <a:t>barn</a:t>
            </a:r>
            <a:r>
              <a:rPr lang="nb-NO" baseline="30000" dirty="0"/>
              <a:t> </a:t>
            </a:r>
            <a:r>
              <a:rPr lang="nb-NO" dirty="0" smtClean="0"/>
              <a:t>har </a:t>
            </a:r>
            <a:r>
              <a:rPr lang="nb-NO" dirty="0"/>
              <a:t>rett til tjenestefri med full lønn </a:t>
            </a:r>
            <a:r>
              <a:rPr lang="nb-NO" dirty="0" smtClean="0"/>
              <a:t>i </a:t>
            </a:r>
            <a:r>
              <a:rPr lang="nb-NO" dirty="0"/>
              <a:t>inntil to timer pr. dag. </a:t>
            </a:r>
            <a:endParaRPr lang="nb-NO" dirty="0" smtClean="0"/>
          </a:p>
          <a:p>
            <a:r>
              <a:rPr lang="nb-NO" dirty="0" smtClean="0"/>
              <a:t>En </a:t>
            </a:r>
            <a:r>
              <a:rPr lang="nb-NO" dirty="0"/>
              <a:t>arbeidstaker som arbeider </a:t>
            </a:r>
            <a:r>
              <a:rPr lang="nb-NO" u="sng" dirty="0"/>
              <a:t>mellom 2/3 og hel dag </a:t>
            </a:r>
            <a:r>
              <a:rPr lang="nb-NO" dirty="0"/>
              <a:t>og som ammer sitt barn har rett til tjenestefri med full lønn </a:t>
            </a:r>
            <a:r>
              <a:rPr lang="nb-NO" dirty="0" smtClean="0"/>
              <a:t>i </a:t>
            </a:r>
            <a:r>
              <a:rPr lang="nb-NO" dirty="0"/>
              <a:t>inntil én time pr. dag. </a:t>
            </a:r>
            <a:endParaRPr lang="nb-NO" dirty="0" smtClean="0"/>
          </a:p>
          <a:p>
            <a:r>
              <a:rPr lang="nb-NO" dirty="0"/>
              <a:t>Arbeidstaker som arbeider </a:t>
            </a:r>
            <a:r>
              <a:rPr lang="nb-NO" u="sng" dirty="0"/>
              <a:t>mindre enn 2/3 dag </a:t>
            </a:r>
            <a:r>
              <a:rPr lang="nb-NO" dirty="0"/>
              <a:t>og som ammer sitt barn har rett til tjenestefri uten lønn etter reglene i </a:t>
            </a:r>
            <a:r>
              <a:rPr lang="nb-NO" dirty="0" smtClean="0"/>
              <a:t>arbeidsmiljøloven.</a:t>
            </a:r>
          </a:p>
          <a:p>
            <a:r>
              <a:rPr lang="nb-NO" dirty="0"/>
              <a:t>A</a:t>
            </a:r>
            <a:r>
              <a:rPr lang="nb-NO" dirty="0" smtClean="0"/>
              <a:t>rbeidstaker som har delvis omsorgspermisjon, for eksempel går i 40 % stilling og jobber to hele dager i uken, kan også benytte seg av denne rettigheten de to dagene vedkommende er på jobb.</a:t>
            </a:r>
          </a:p>
          <a:p>
            <a:r>
              <a:rPr lang="nb-NO" dirty="0" smtClean="0"/>
              <a:t>Retten </a:t>
            </a:r>
            <a:r>
              <a:rPr lang="nb-NO" dirty="0"/>
              <a:t>til lønn utløper når barnet fyller to år. </a:t>
            </a:r>
            <a:endParaRPr lang="nb-NO" dirty="0" smtClean="0"/>
          </a:p>
          <a:p>
            <a:r>
              <a:rPr lang="nb-NO" dirty="0"/>
              <a:t>Dersom arbeidstakeren ønsker tjenestefri med lønn for å amme sitt barn ut over ni måneder etter fødselen, kan arbeidsgiver be om bekreftelse fra lege eller helseinstitusjon på at arbeidstakeren fortsatt ammer sitt barn</a:t>
            </a:r>
            <a:r>
              <a:rPr lang="nb-NO" dirty="0" smtClean="0"/>
              <a:t>.</a:t>
            </a:r>
          </a:p>
          <a:p>
            <a:r>
              <a:rPr lang="nb-NO" dirty="0" smtClean="0"/>
              <a:t>Se for øvrig regler om </a:t>
            </a:r>
            <a:r>
              <a:rPr lang="nb-NO" dirty="0" err="1" smtClean="0"/>
              <a:t>ammefri</a:t>
            </a:r>
            <a:r>
              <a:rPr lang="nb-NO" dirty="0" smtClean="0"/>
              <a:t> i </a:t>
            </a:r>
            <a:r>
              <a:rPr lang="nb-NO" dirty="0" err="1" smtClean="0"/>
              <a:t>aml</a:t>
            </a:r>
            <a:r>
              <a:rPr lang="nb-NO" dirty="0" smtClean="0"/>
              <a:t> §12-8.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573128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Søknad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Send søknad per mail til HR og legg ved bekreftelse fra lege.</a:t>
            </a:r>
          </a:p>
          <a:p>
            <a:r>
              <a:rPr lang="nb-NO" dirty="0" smtClean="0"/>
              <a:t>Når søknaden er innvilget, registrerer du </a:t>
            </a:r>
            <a:r>
              <a:rPr lang="nb-NO" dirty="0" err="1" smtClean="0"/>
              <a:t>ammefri</a:t>
            </a:r>
            <a:r>
              <a:rPr lang="nb-NO" dirty="0" smtClean="0"/>
              <a:t> i HR-portalen (</a:t>
            </a:r>
            <a:r>
              <a:rPr lang="nb-NO" smtClean="0"/>
              <a:t>PAGA).</a:t>
            </a:r>
            <a:endParaRPr lang="nb-NO" dirty="0" smtClean="0"/>
          </a:p>
        </p:txBody>
      </p:sp>
    </p:spTree>
    <p:extLst>
      <p:ext uri="{BB962C8B-B14F-4D97-AF65-F5344CB8AC3E}">
        <p14:creationId xmlns:p14="http://schemas.microsoft.com/office/powerpoint/2010/main" val="2194381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Registrering i HR-portalen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13084" y="1408530"/>
            <a:ext cx="10515600" cy="4351338"/>
          </a:xfrm>
        </p:spPr>
        <p:txBody>
          <a:bodyPr/>
          <a:lstStyle/>
          <a:p>
            <a:endParaRPr lang="nb-NO" dirty="0" smtClean="0"/>
          </a:p>
          <a:p>
            <a:r>
              <a:rPr lang="nb-NO" dirty="0" smtClean="0"/>
              <a:t>Opprett nytt skjema:</a:t>
            </a:r>
          </a:p>
          <a:p>
            <a:endParaRPr lang="nb-NO" dirty="0"/>
          </a:p>
          <a:p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Velg skjemaet «Fravær». </a:t>
            </a:r>
            <a:endParaRPr lang="nb-NO" dirty="0"/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5631" y="1408530"/>
            <a:ext cx="2947737" cy="1522079"/>
          </a:xfrm>
          <a:prstGeom prst="rect">
            <a:avLst/>
          </a:prstGeom>
        </p:spPr>
      </p:pic>
      <p:pic>
        <p:nvPicPr>
          <p:cNvPr id="5" name="Bild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5631" y="3378614"/>
            <a:ext cx="2739189" cy="3109707"/>
          </a:xfrm>
          <a:prstGeom prst="rect">
            <a:avLst/>
          </a:prstGeom>
        </p:spPr>
      </p:pic>
      <p:sp>
        <p:nvSpPr>
          <p:cNvPr id="6" name="Pil ned 5"/>
          <p:cNvSpPr/>
          <p:nvPr/>
        </p:nvSpPr>
        <p:spPr>
          <a:xfrm rot="5400000">
            <a:off x="6996150" y="5453227"/>
            <a:ext cx="225014" cy="99862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7" name="Pil ned 6"/>
          <p:cNvSpPr/>
          <p:nvPr/>
        </p:nvSpPr>
        <p:spPr>
          <a:xfrm rot="5400000">
            <a:off x="9485522" y="2142903"/>
            <a:ext cx="407625" cy="116778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29475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Start registreringen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278802" y="1825625"/>
            <a:ext cx="10515600" cy="4351338"/>
          </a:xfrm>
        </p:spPr>
        <p:txBody>
          <a:bodyPr/>
          <a:lstStyle/>
          <a:p>
            <a:r>
              <a:rPr lang="nb-NO" dirty="0" smtClean="0"/>
              <a:t>Du vil få opp dette skjemaet</a:t>
            </a:r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/>
              <a:t>Trykk: «legg til»</a:t>
            </a:r>
          </a:p>
          <a:p>
            <a:pPr lvl="1"/>
            <a:r>
              <a:rPr lang="nb-NO" dirty="0" smtClean="0"/>
              <a:t>Da kommer det opp et nytt bilde</a:t>
            </a:r>
            <a:endParaRPr lang="nb-NO" dirty="0"/>
          </a:p>
          <a:p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1569" y="1613569"/>
            <a:ext cx="7011012" cy="2967098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5191569" y="2787267"/>
            <a:ext cx="779573" cy="484743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8" name="Pil ned 7"/>
          <p:cNvSpPr/>
          <p:nvPr/>
        </p:nvSpPr>
        <p:spPr>
          <a:xfrm rot="5400000">
            <a:off x="6849143" y="1935621"/>
            <a:ext cx="969485" cy="21880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80006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innhold 4"/>
          <p:cNvSpPr>
            <a:spLocks noGrp="1"/>
          </p:cNvSpPr>
          <p:nvPr>
            <p:ph idx="1"/>
          </p:nvPr>
        </p:nvSpPr>
        <p:spPr>
          <a:xfrm>
            <a:off x="300317" y="868193"/>
            <a:ext cx="10515600" cy="5328211"/>
          </a:xfrm>
        </p:spPr>
        <p:txBody>
          <a:bodyPr>
            <a:normAutofit lnSpcReduction="10000"/>
          </a:bodyPr>
          <a:lstStyle/>
          <a:p>
            <a:r>
              <a:rPr lang="nb-NO" b="1" u="sng" dirty="0" smtClean="0"/>
              <a:t>Merk</a:t>
            </a:r>
            <a:r>
              <a:rPr lang="nb-NO" dirty="0" smtClean="0"/>
              <a:t>: Du registrerer tilbake i tid og sender inn skjemaet én gang per måned.</a:t>
            </a:r>
          </a:p>
          <a:p>
            <a:r>
              <a:rPr lang="nb-NO" dirty="0" smtClean="0"/>
              <a:t>Skriv inn: </a:t>
            </a:r>
          </a:p>
          <a:p>
            <a:pPr lvl="1"/>
            <a:r>
              <a:rPr lang="nb-NO" dirty="0" smtClean="0"/>
              <a:t>Årsak: Ammepermisjon med lønn (490)</a:t>
            </a:r>
          </a:p>
          <a:p>
            <a:pPr lvl="1"/>
            <a:r>
              <a:rPr lang="nb-NO" dirty="0" smtClean="0"/>
              <a:t>Dato f.o.m. </a:t>
            </a:r>
          </a:p>
          <a:p>
            <a:pPr lvl="1"/>
            <a:r>
              <a:rPr lang="nb-NO" dirty="0" smtClean="0"/>
              <a:t>Dato t.o.m.</a:t>
            </a:r>
          </a:p>
          <a:p>
            <a:pPr lvl="2"/>
            <a:r>
              <a:rPr lang="nb-NO" dirty="0" smtClean="0"/>
              <a:t>Du kan registrere dag for dag eller uke for uke eller hele måneder dersom du ikke hadde annet fravær. Merk! Du registrerer kun de dagene du var på jobb.  </a:t>
            </a:r>
          </a:p>
          <a:p>
            <a:pPr lvl="1"/>
            <a:r>
              <a:rPr lang="nb-NO" dirty="0" smtClean="0"/>
              <a:t>Fravær: </a:t>
            </a:r>
          </a:p>
          <a:p>
            <a:pPr lvl="2"/>
            <a:r>
              <a:rPr lang="nb-NO" dirty="0" smtClean="0"/>
              <a:t>Skriv inn 13 % for én time hver dag</a:t>
            </a:r>
          </a:p>
          <a:p>
            <a:pPr lvl="2"/>
            <a:r>
              <a:rPr lang="nb-NO" dirty="0" smtClean="0"/>
              <a:t>Skriv </a:t>
            </a:r>
            <a:r>
              <a:rPr lang="nb-NO" smtClean="0"/>
              <a:t>inn 26 </a:t>
            </a:r>
            <a:r>
              <a:rPr lang="nb-NO" dirty="0" smtClean="0"/>
              <a:t>% for to timer hver dag</a:t>
            </a:r>
          </a:p>
          <a:p>
            <a:pPr lvl="1"/>
            <a:r>
              <a:rPr lang="nb-NO" dirty="0" smtClean="0"/>
              <a:t>Kryss av for valgt arbeidsforhold</a:t>
            </a:r>
          </a:p>
          <a:p>
            <a:r>
              <a:rPr lang="nb-NO" dirty="0" smtClean="0"/>
              <a:t>Trykk «lagre» når registreringen er </a:t>
            </a:r>
          </a:p>
          <a:p>
            <a:pPr marL="0" indent="0">
              <a:buNone/>
            </a:pPr>
            <a:r>
              <a:rPr lang="nb-NO" dirty="0"/>
              <a:t> </a:t>
            </a:r>
            <a:r>
              <a:rPr lang="nb-NO" dirty="0" smtClean="0"/>
              <a:t>  fullført </a:t>
            </a: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43506" y="3921667"/>
            <a:ext cx="5759600" cy="293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267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b="1" dirty="0" smtClean="0"/>
              <a:t>Send inn skjemaet </a:t>
            </a:r>
            <a:endParaRPr lang="nb-NO" b="1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60380" y="1550203"/>
            <a:ext cx="10388545" cy="4351338"/>
          </a:xfrm>
        </p:spPr>
        <p:txBody>
          <a:bodyPr/>
          <a:lstStyle/>
          <a:p>
            <a:r>
              <a:rPr lang="nb-NO" dirty="0" smtClean="0"/>
              <a:t>Ved å trykke på lagreknappen kan du registrere daglig. Slik gjør du:  </a:t>
            </a:r>
          </a:p>
          <a:p>
            <a:pPr lvl="1"/>
            <a:r>
              <a:rPr lang="nb-NO" dirty="0" smtClean="0"/>
              <a:t>Registrer for dagen</a:t>
            </a:r>
          </a:p>
          <a:p>
            <a:pPr lvl="1"/>
            <a:r>
              <a:rPr lang="nb-NO" dirty="0" smtClean="0"/>
              <a:t>Trykk lagre</a:t>
            </a:r>
          </a:p>
          <a:p>
            <a:pPr lvl="1"/>
            <a:r>
              <a:rPr lang="nb-NO" dirty="0" smtClean="0"/>
              <a:t>Lukk skjemaet </a:t>
            </a:r>
          </a:p>
          <a:p>
            <a:pPr lvl="1"/>
            <a:r>
              <a:rPr lang="nb-NO" dirty="0" smtClean="0"/>
              <a:t>Da vil skjemaet ligge i innboksen din</a:t>
            </a:r>
          </a:p>
          <a:p>
            <a:pPr marL="457200" lvl="1" indent="0">
              <a:buNone/>
            </a:pPr>
            <a:r>
              <a:rPr lang="nb-NO" dirty="0"/>
              <a:t> </a:t>
            </a:r>
            <a:r>
              <a:rPr lang="nb-NO" dirty="0" smtClean="0"/>
              <a:t>   Innboksen finnes du på forsiden av </a:t>
            </a:r>
          </a:p>
          <a:p>
            <a:pPr marL="457200" lvl="1" indent="0">
              <a:buNone/>
            </a:pPr>
            <a:r>
              <a:rPr lang="nb-NO" dirty="0" smtClean="0"/>
              <a:t>    PAGA. </a:t>
            </a:r>
          </a:p>
          <a:p>
            <a:pPr lvl="1"/>
            <a:r>
              <a:rPr lang="nb-NO" dirty="0" smtClean="0"/>
              <a:t>Send inn skjemaet for hver måned </a:t>
            </a:r>
          </a:p>
        </p:txBody>
      </p:sp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3434" y="3144874"/>
            <a:ext cx="6173587" cy="3425281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10880464" y="3284808"/>
            <a:ext cx="473336" cy="44106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6" name="Pil høyre 5"/>
          <p:cNvSpPr/>
          <p:nvPr/>
        </p:nvSpPr>
        <p:spPr>
          <a:xfrm>
            <a:off x="8704974" y="3144874"/>
            <a:ext cx="2043952" cy="7100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0933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Spørsmål: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Kontakt HR-konsulent Lise </a:t>
            </a:r>
            <a:r>
              <a:rPr lang="nb-NO" dirty="0" err="1" smtClean="0"/>
              <a:t>Engelbreth</a:t>
            </a:r>
            <a:r>
              <a:rPr lang="nb-NO" dirty="0" smtClean="0"/>
              <a:t>	</a:t>
            </a:r>
          </a:p>
          <a:p>
            <a:pPr lvl="1"/>
            <a:r>
              <a:rPr lang="nb-NO" dirty="0" smtClean="0"/>
              <a:t>Mail: Lise.Engelbreth@uib.no</a:t>
            </a:r>
          </a:p>
          <a:p>
            <a:pPr lvl="1"/>
            <a:r>
              <a:rPr lang="nb-NO" dirty="0" smtClean="0"/>
              <a:t>Telefon: 55 </a:t>
            </a:r>
            <a:r>
              <a:rPr lang="nb-NO" smtClean="0"/>
              <a:t>558 9678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045788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386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Omsorgspermisjon –  fri til amming </vt:lpstr>
      <vt:lpstr>Om rettigheten </vt:lpstr>
      <vt:lpstr>Søknad</vt:lpstr>
      <vt:lpstr>Registrering i HR-portalen </vt:lpstr>
      <vt:lpstr>Start registreringen </vt:lpstr>
      <vt:lpstr>PowerPoint-presentasjon</vt:lpstr>
      <vt:lpstr>Send inn skjemaet </vt:lpstr>
      <vt:lpstr>Spørsmål: 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Omsorgspermisjon – fri til amming</dc:title>
  <dc:creator>Marianne Hauger</dc:creator>
  <cp:lastModifiedBy>Lise Engelbreth</cp:lastModifiedBy>
  <cp:revision>18</cp:revision>
  <dcterms:created xsi:type="dcterms:W3CDTF">2018-04-16T12:10:45Z</dcterms:created>
  <dcterms:modified xsi:type="dcterms:W3CDTF">2019-02-12T14:30:51Z</dcterms:modified>
</cp:coreProperties>
</file>